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9"/>
  </p:notesMasterIdLst>
  <p:handoutMasterIdLst>
    <p:handoutMasterId r:id="rId30"/>
  </p:handoutMasterIdLst>
  <p:sldIdLst>
    <p:sldId id="257" r:id="rId5"/>
    <p:sldId id="389" r:id="rId6"/>
    <p:sldId id="412" r:id="rId7"/>
    <p:sldId id="392" r:id="rId8"/>
    <p:sldId id="277" r:id="rId9"/>
    <p:sldId id="393" r:id="rId10"/>
    <p:sldId id="394" r:id="rId11"/>
    <p:sldId id="395" r:id="rId12"/>
    <p:sldId id="396" r:id="rId13"/>
    <p:sldId id="397" r:id="rId14"/>
    <p:sldId id="398" r:id="rId15"/>
    <p:sldId id="399" r:id="rId16"/>
    <p:sldId id="400" r:id="rId17"/>
    <p:sldId id="401" r:id="rId18"/>
    <p:sldId id="402" r:id="rId19"/>
    <p:sldId id="403" r:id="rId20"/>
    <p:sldId id="404" r:id="rId21"/>
    <p:sldId id="405" r:id="rId22"/>
    <p:sldId id="407" r:id="rId23"/>
    <p:sldId id="408" r:id="rId24"/>
    <p:sldId id="409" r:id="rId25"/>
    <p:sldId id="410" r:id="rId26"/>
    <p:sldId id="411" r:id="rId27"/>
    <p:sldId id="39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6" d="100"/>
          <a:sy n="86" d="100"/>
        </p:scale>
        <p:origin x="562" y="5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1/22/2023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20</a:t>
            </a:fld>
            <a:endParaRPr lang="en-US"/>
          </a:p>
        </p:txBody>
      </p:sp>
    </p:spTree>
    <p:extLst>
      <p:ext uri="{BB962C8B-B14F-4D97-AF65-F5344CB8AC3E}">
        <p14:creationId xmlns:p14="http://schemas.microsoft.com/office/powerpoint/2010/main" val="1843138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22</a:t>
            </a:fld>
            <a:endParaRPr lang="en-US"/>
          </a:p>
        </p:txBody>
      </p:sp>
    </p:spTree>
    <p:extLst>
      <p:ext uri="{BB962C8B-B14F-4D97-AF65-F5344CB8AC3E}">
        <p14:creationId xmlns:p14="http://schemas.microsoft.com/office/powerpoint/2010/main" val="746230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833437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1220618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1838470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4248097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1977106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2157191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2444146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3079870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8" name="Freeform: Shape 8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Oval 9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Oval 9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2" name="Group 9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13" name="Freeform: Shape 9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Freeform: Shape 9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5" name="Oval 9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Oval 9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17" name="Rectangle 10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r>
              <a:rPr lang="en-US" sz="5400" dirty="0"/>
              <a:t>Atliq Hardware’s Consumer Goods Ad_Hoc insights</a:t>
            </a:r>
          </a:p>
        </p:txBody>
      </p:sp>
      <p:pic>
        <p:nvPicPr>
          <p:cNvPr id="8" name="Picture 7" descr="Logo, company name&#10;&#10;Description automatically generated">
            <a:extLst>
              <a:ext uri="{FF2B5EF4-FFF2-40B4-BE49-F238E27FC236}">
                <a16:creationId xmlns:a16="http://schemas.microsoft.com/office/drawing/2014/main" id="{E0A1ED37-A099-3BCE-D17B-F62358A6E274}"/>
              </a:ext>
            </a:extLst>
          </p:cNvPr>
          <p:cNvPicPr>
            <a:picLocks noChangeAspect="1"/>
          </p:cNvPicPr>
          <p:nvPr/>
        </p:nvPicPr>
        <p:blipFill>
          <a:blip r:embed="rId3"/>
          <a:stretch>
            <a:fillRect/>
          </a:stretch>
        </p:blipFill>
        <p:spPr>
          <a:xfrm>
            <a:off x="6741943" y="747501"/>
            <a:ext cx="4656985" cy="2377439"/>
          </a:xfrm>
          <a:custGeom>
            <a:avLst/>
            <a:gdLst/>
            <a:ahLst/>
            <a:cxnLst/>
            <a:rect l="l" t="t" r="r" b="b"/>
            <a:pathLst>
              <a:path w="5083992" h="2880518">
                <a:moveTo>
                  <a:pt x="0" y="0"/>
                </a:moveTo>
                <a:lnTo>
                  <a:pt x="5083992" y="0"/>
                </a:lnTo>
                <a:lnTo>
                  <a:pt x="5083992" y="2880518"/>
                </a:lnTo>
                <a:lnTo>
                  <a:pt x="0" y="2880518"/>
                </a:lnTo>
                <a:close/>
              </a:path>
            </a:pathLst>
          </a:custGeom>
        </p:spPr>
      </p:pic>
      <p:grpSp>
        <p:nvGrpSpPr>
          <p:cNvPr id="118" name="Group 103">
            <a:extLst>
              <a:ext uri="{FF2B5EF4-FFF2-40B4-BE49-F238E27FC236}">
                <a16:creationId xmlns:a16="http://schemas.microsoft.com/office/drawing/2014/main" id="{41F54C07-61D4-4BB1-A209-297754AD9C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61347" y="125399"/>
            <a:ext cx="1404698" cy="1155641"/>
            <a:chOff x="11161347" y="125399"/>
            <a:chExt cx="1404698" cy="1155641"/>
          </a:xfrm>
        </p:grpSpPr>
        <p:sp>
          <p:nvSpPr>
            <p:cNvPr id="105" name="Freeform: Shape 104">
              <a:extLst>
                <a:ext uri="{FF2B5EF4-FFF2-40B4-BE49-F238E27FC236}">
                  <a16:creationId xmlns:a16="http://schemas.microsoft.com/office/drawing/2014/main" id="{2778C56C-3077-4234-BF38-388080D1A19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06" name="Oval 105">
              <a:extLst>
                <a:ext uri="{FF2B5EF4-FFF2-40B4-BE49-F238E27FC236}">
                  <a16:creationId xmlns:a16="http://schemas.microsoft.com/office/drawing/2014/main" id="{CE6009CB-E4A9-4334-904A-8BD104D59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Freeform: Shape 106">
              <a:extLst>
                <a:ext uri="{FF2B5EF4-FFF2-40B4-BE49-F238E27FC236}">
                  <a16:creationId xmlns:a16="http://schemas.microsoft.com/office/drawing/2014/main" id="{88C6B70D-B88E-4EBD-BEA4-6FD2E5FE5C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
        <p:nvSpPr>
          <p:cNvPr id="109" name="Freeform: Shape 108">
            <a:extLst>
              <a:ext uri="{FF2B5EF4-FFF2-40B4-BE49-F238E27FC236}">
                <a16:creationId xmlns:a16="http://schemas.microsoft.com/office/drawing/2014/main" id="{39B02BFF-E00A-48CF-A4A8-6A5C08308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012826"/>
            <a:ext cx="855255" cy="1080000"/>
          </a:xfrm>
          <a:custGeom>
            <a:avLst/>
            <a:gdLst>
              <a:gd name="connsiteX0" fmla="*/ 315255 w 855255"/>
              <a:gd name="connsiteY0" fmla="*/ 0 h 1080000"/>
              <a:gd name="connsiteX1" fmla="*/ 855255 w 855255"/>
              <a:gd name="connsiteY1" fmla="*/ 540000 h 1080000"/>
              <a:gd name="connsiteX2" fmla="*/ 315255 w 855255"/>
              <a:gd name="connsiteY2" fmla="*/ 1080000 h 1080000"/>
              <a:gd name="connsiteX3" fmla="*/ 13336 w 855255"/>
              <a:gd name="connsiteY3" fmla="*/ 987777 h 1080000"/>
              <a:gd name="connsiteX4" fmla="*/ 0 w 855255"/>
              <a:gd name="connsiteY4" fmla="*/ 976774 h 1080000"/>
              <a:gd name="connsiteX5" fmla="*/ 0 w 855255"/>
              <a:gd name="connsiteY5" fmla="*/ 103227 h 1080000"/>
              <a:gd name="connsiteX6" fmla="*/ 13336 w 855255"/>
              <a:gd name="connsiteY6" fmla="*/ 92224 h 1080000"/>
              <a:gd name="connsiteX7" fmla="*/ 315255 w 855255"/>
              <a:gd name="connsiteY7"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255" h="1080000">
                <a:moveTo>
                  <a:pt x="315255" y="0"/>
                </a:moveTo>
                <a:cubicBezTo>
                  <a:pt x="613489" y="0"/>
                  <a:pt x="855255" y="241766"/>
                  <a:pt x="855255" y="540000"/>
                </a:cubicBezTo>
                <a:cubicBezTo>
                  <a:pt x="855255" y="838234"/>
                  <a:pt x="613489" y="1080000"/>
                  <a:pt x="315255" y="1080000"/>
                </a:cubicBezTo>
                <a:cubicBezTo>
                  <a:pt x="203417" y="1080000"/>
                  <a:pt x="99520" y="1046002"/>
                  <a:pt x="13336" y="987777"/>
                </a:cubicBezTo>
                <a:lnTo>
                  <a:pt x="0" y="976774"/>
                </a:lnTo>
                <a:lnTo>
                  <a:pt x="0" y="103227"/>
                </a:lnTo>
                <a:lnTo>
                  <a:pt x="13336" y="92224"/>
                </a:lnTo>
                <a:cubicBezTo>
                  <a:pt x="99520" y="33999"/>
                  <a:pt x="203417" y="0"/>
                  <a:pt x="315255"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550863" y="3827611"/>
            <a:ext cx="5437187" cy="420042"/>
          </a:xfrm>
        </p:spPr>
        <p:txBody>
          <a:bodyPr vert="horz" wrap="square" lIns="0" tIns="0" rIns="0" bIns="0" rtlCol="0">
            <a:normAutofit/>
          </a:bodyPr>
          <a:lstStyle/>
          <a:p>
            <a:pPr marL="0" indent="0">
              <a:lnSpc>
                <a:spcPct val="100000"/>
              </a:lnSpc>
            </a:pPr>
            <a:r>
              <a:rPr lang="en-US" sz="2400" b="1" dirty="0"/>
              <a:t>Presented By – Yatesh Patil</a:t>
            </a:r>
          </a:p>
        </p:txBody>
      </p:sp>
      <p:pic>
        <p:nvPicPr>
          <p:cNvPr id="14" name="Picture Placeholder 13">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a:blip r:embed="rId4"/>
          <a:stretch/>
        </p:blipFill>
        <p:spPr>
          <a:xfrm>
            <a:off x="7901126" y="3439294"/>
            <a:ext cx="2584698" cy="2584698"/>
          </a:xfrm>
          <a:custGeom>
            <a:avLst/>
            <a:gdLst/>
            <a:ahLst/>
            <a:cxnLst/>
            <a:rect l="l" t="t" r="r" b="b"/>
            <a:pathLst>
              <a:path w="5083992" h="2880518">
                <a:moveTo>
                  <a:pt x="0" y="0"/>
                </a:moveTo>
                <a:lnTo>
                  <a:pt x="5083992" y="0"/>
                </a:lnTo>
                <a:lnTo>
                  <a:pt x="5083992" y="2880518"/>
                </a:lnTo>
                <a:lnTo>
                  <a:pt x="0" y="2880518"/>
                </a:lnTo>
                <a:close/>
              </a:path>
            </a:pathLst>
          </a:custGeom>
          <a:solidFill>
            <a:schemeClr val="tx1"/>
          </a:solidFill>
        </p:spPr>
      </p:pic>
      <p:sp>
        <p:nvSpPr>
          <p:cNvPr id="13" name="Subtitle 2">
            <a:extLst>
              <a:ext uri="{FF2B5EF4-FFF2-40B4-BE49-F238E27FC236}">
                <a16:creationId xmlns:a16="http://schemas.microsoft.com/office/drawing/2014/main" id="{9C254758-E4B6-D1CA-5CD1-EECE7D0F7302}"/>
              </a:ext>
            </a:extLst>
          </p:cNvPr>
          <p:cNvSpPr txBox="1">
            <a:spLocks/>
          </p:cNvSpPr>
          <p:nvPr/>
        </p:nvSpPr>
        <p:spPr>
          <a:xfrm>
            <a:off x="7111023" y="6168051"/>
            <a:ext cx="4065153" cy="420042"/>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pPr>
            <a:r>
              <a:rPr lang="en-US" sz="2400" b="1" dirty="0"/>
              <a:t>SQL Project Challenge</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Illuminated technology network on a dark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a:effectLst/>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1216241"/>
            <a:ext cx="4988803" cy="1908699"/>
          </a:xfrm>
        </p:spPr>
        <p:txBody>
          <a:bodyPr vert="horz" wrap="square" lIns="0" tIns="0" rIns="0" bIns="0" rtlCol="0" anchor="b" anchorCtr="0">
            <a:normAutofit fontScale="90000"/>
          </a:bodyPr>
          <a:lstStyle/>
          <a:p>
            <a:r>
              <a:rPr lang="en-US" sz="2400" b="1" dirty="0">
                <a:latin typeface="Roboto" panose="020B0604020202020204" pitchFamily="2" charset="0"/>
              </a:rPr>
              <a:t>Which segment had the most increase in unique products in 2021 vs 2020?</a:t>
            </a:r>
            <a:br>
              <a:rPr lang="en-US" sz="2400" b="1" dirty="0">
                <a:latin typeface="Roboto" panose="020B0604020202020204" pitchFamily="2" charset="0"/>
              </a:rPr>
            </a:br>
            <a:br>
              <a:rPr lang="en-US" sz="2400" b="1" dirty="0">
                <a:latin typeface="Roboto" panose="020B0604020202020204" pitchFamily="2" charset="0"/>
              </a:rPr>
            </a:br>
            <a:r>
              <a:rPr lang="en-US" sz="2400" b="1" dirty="0">
                <a:latin typeface="Roboto" panose="020B0604020202020204" pitchFamily="2" charset="0"/>
              </a:rPr>
              <a:t>The final output contains these fields segment,product_count_2020,product_count_2021,difference</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10</a:t>
            </a:fld>
            <a:endParaRPr lang="en-US"/>
          </a:p>
        </p:txBody>
      </p:sp>
      <p:sp>
        <p:nvSpPr>
          <p:cNvPr id="6" name="TextBox 5">
            <a:extLst>
              <a:ext uri="{FF2B5EF4-FFF2-40B4-BE49-F238E27FC236}">
                <a16:creationId xmlns:a16="http://schemas.microsoft.com/office/drawing/2014/main" id="{B929320B-4914-0C67-BC4B-7360BBC49118}"/>
              </a:ext>
            </a:extLst>
          </p:cNvPr>
          <p:cNvSpPr txBox="1"/>
          <p:nvPr/>
        </p:nvSpPr>
        <p:spPr>
          <a:xfrm>
            <a:off x="550863" y="427279"/>
            <a:ext cx="3275413" cy="584775"/>
          </a:xfrm>
          <a:prstGeom prst="rect">
            <a:avLst/>
          </a:prstGeom>
          <a:noFill/>
        </p:spPr>
        <p:txBody>
          <a:bodyPr wrap="square">
            <a:spAutoFit/>
          </a:bodyPr>
          <a:lstStyle/>
          <a:p>
            <a:r>
              <a:rPr lang="en-US" sz="3200" kern="1200" dirty="0">
                <a:solidFill>
                  <a:srgbClr val="FFC000"/>
                </a:solidFill>
                <a:latin typeface="Amasis MT Pro" panose="020B0604020202020204" pitchFamily="18" charset="0"/>
              </a:rPr>
              <a:t>Request </a:t>
            </a:r>
            <a:r>
              <a:rPr lang="en-US" sz="3200" dirty="0">
                <a:solidFill>
                  <a:srgbClr val="FFC000"/>
                </a:solidFill>
                <a:latin typeface="Amasis MT Pro" panose="020B0604020202020204" pitchFamily="18" charset="0"/>
              </a:rPr>
              <a:t>4</a:t>
            </a:r>
            <a:r>
              <a:rPr lang="en-US" sz="3200" kern="1200" dirty="0">
                <a:solidFill>
                  <a:srgbClr val="FFC000"/>
                </a:solidFill>
                <a:latin typeface="Amasis MT Pro" panose="020B0604020202020204" pitchFamily="18" charset="0"/>
              </a:rPr>
              <a:t>:</a:t>
            </a:r>
            <a:endParaRPr lang="en-US" sz="3200" dirty="0">
              <a:solidFill>
                <a:srgbClr val="FFC000"/>
              </a:solidFill>
            </a:endParaRPr>
          </a:p>
        </p:txBody>
      </p:sp>
      <p:sp>
        <p:nvSpPr>
          <p:cNvPr id="10" name="TextBox 9">
            <a:extLst>
              <a:ext uri="{FF2B5EF4-FFF2-40B4-BE49-F238E27FC236}">
                <a16:creationId xmlns:a16="http://schemas.microsoft.com/office/drawing/2014/main" id="{BA0B062F-67DB-F462-0BE8-6468F982C7E8}"/>
              </a:ext>
            </a:extLst>
          </p:cNvPr>
          <p:cNvSpPr txBox="1"/>
          <p:nvPr/>
        </p:nvSpPr>
        <p:spPr>
          <a:xfrm>
            <a:off x="8343708" y="831921"/>
            <a:ext cx="1605155" cy="584775"/>
          </a:xfrm>
          <a:prstGeom prst="rect">
            <a:avLst/>
          </a:prstGeom>
          <a:noFill/>
        </p:spPr>
        <p:txBody>
          <a:bodyPr wrap="square">
            <a:spAutoFit/>
          </a:bodyPr>
          <a:lstStyle/>
          <a:p>
            <a:r>
              <a:rPr lang="en-US" sz="3200" dirty="0">
                <a:solidFill>
                  <a:srgbClr val="FFC000"/>
                </a:solidFill>
                <a:latin typeface="Amasis MT Pro" panose="020B0604020202020204" pitchFamily="18" charset="0"/>
              </a:rPr>
              <a:t>Output</a:t>
            </a:r>
            <a:r>
              <a:rPr lang="en-US" sz="3200" kern="1200" dirty="0">
                <a:solidFill>
                  <a:srgbClr val="FFC000"/>
                </a:solidFill>
                <a:latin typeface="Amasis MT Pro" panose="020B0604020202020204" pitchFamily="18" charset="0"/>
              </a:rPr>
              <a:t>:</a:t>
            </a:r>
            <a:endParaRPr lang="en-US" sz="3200" dirty="0">
              <a:solidFill>
                <a:srgbClr val="FFC000"/>
              </a:solidFill>
            </a:endParaRPr>
          </a:p>
        </p:txBody>
      </p:sp>
      <p:pic>
        <p:nvPicPr>
          <p:cNvPr id="3" name="Picture 2">
            <a:extLst>
              <a:ext uri="{FF2B5EF4-FFF2-40B4-BE49-F238E27FC236}">
                <a16:creationId xmlns:a16="http://schemas.microsoft.com/office/drawing/2014/main" id="{28725262-63AB-A923-E90F-633B5F4E8895}"/>
              </a:ext>
            </a:extLst>
          </p:cNvPr>
          <p:cNvPicPr>
            <a:picLocks noChangeAspect="1"/>
          </p:cNvPicPr>
          <p:nvPr/>
        </p:nvPicPr>
        <p:blipFill>
          <a:blip r:embed="rId4"/>
          <a:stretch>
            <a:fillRect/>
          </a:stretch>
        </p:blipFill>
        <p:spPr>
          <a:xfrm>
            <a:off x="6241002" y="1449093"/>
            <a:ext cx="5514188" cy="1804513"/>
          </a:xfrm>
          <a:prstGeom prst="rect">
            <a:avLst/>
          </a:prstGeom>
        </p:spPr>
      </p:pic>
    </p:spTree>
    <p:extLst>
      <p:ext uri="{BB962C8B-B14F-4D97-AF65-F5344CB8AC3E}">
        <p14:creationId xmlns:p14="http://schemas.microsoft.com/office/powerpoint/2010/main" val="3476124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1695834" y="196900"/>
            <a:ext cx="9099166" cy="755742"/>
          </a:xfrm>
        </p:spPr>
        <p:txBody>
          <a:bodyPr/>
          <a:lstStyle/>
          <a:p>
            <a:pPr algn="ctr"/>
            <a:r>
              <a:rPr lang="en-US" sz="4000" dirty="0">
                <a:solidFill>
                  <a:schemeClr val="accent3">
                    <a:lumMod val="60000"/>
                    <a:lumOff val="40000"/>
                  </a:schemeClr>
                </a:solidFill>
              </a:rPr>
              <a:t>Conversion of output to visual</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12" name="Arrow: Right 11">
            <a:extLst>
              <a:ext uri="{FF2B5EF4-FFF2-40B4-BE49-F238E27FC236}">
                <a16:creationId xmlns:a16="http://schemas.microsoft.com/office/drawing/2014/main" id="{658BEAF6-9179-57E2-02A1-B55C979E1E8F}"/>
              </a:ext>
            </a:extLst>
          </p:cNvPr>
          <p:cNvSpPr/>
          <p:nvPr/>
        </p:nvSpPr>
        <p:spPr>
          <a:xfrm>
            <a:off x="5526351" y="2298272"/>
            <a:ext cx="1139300" cy="381740"/>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6">
            <a:extLst>
              <a:ext uri="{FF2B5EF4-FFF2-40B4-BE49-F238E27FC236}">
                <a16:creationId xmlns:a16="http://schemas.microsoft.com/office/drawing/2014/main" id="{7E078909-1A28-3D97-DDA3-3B4D65DF0EF1}"/>
              </a:ext>
            </a:extLst>
          </p:cNvPr>
          <p:cNvSpPr txBox="1">
            <a:spLocks/>
          </p:cNvSpPr>
          <p:nvPr/>
        </p:nvSpPr>
        <p:spPr>
          <a:xfrm>
            <a:off x="1546417" y="4407383"/>
            <a:ext cx="9099166" cy="755742"/>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gn="ctr"/>
            <a:r>
              <a:rPr lang="en-US" sz="4000" dirty="0">
                <a:solidFill>
                  <a:schemeClr val="accent3">
                    <a:lumMod val="60000"/>
                    <a:lumOff val="40000"/>
                  </a:schemeClr>
                </a:solidFill>
              </a:rPr>
              <a:t>Insights</a:t>
            </a:r>
          </a:p>
        </p:txBody>
      </p:sp>
      <p:sp>
        <p:nvSpPr>
          <p:cNvPr id="16" name="TextBox 15">
            <a:extLst>
              <a:ext uri="{FF2B5EF4-FFF2-40B4-BE49-F238E27FC236}">
                <a16:creationId xmlns:a16="http://schemas.microsoft.com/office/drawing/2014/main" id="{6AB930E3-F64B-3CAF-58E8-04FE32A3E508}"/>
              </a:ext>
            </a:extLst>
          </p:cNvPr>
          <p:cNvSpPr txBox="1"/>
          <p:nvPr/>
        </p:nvSpPr>
        <p:spPr>
          <a:xfrm>
            <a:off x="1935085" y="5050634"/>
            <a:ext cx="8859915" cy="1477328"/>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rgbClr val="00B050"/>
                </a:solidFill>
              </a:rPr>
              <a:t>Accessories</a:t>
            </a:r>
            <a:r>
              <a:rPr lang="en-US" dirty="0"/>
              <a:t> segment had the </a:t>
            </a:r>
            <a:r>
              <a:rPr lang="en-US" dirty="0">
                <a:solidFill>
                  <a:srgbClr val="00B050"/>
                </a:solidFill>
              </a:rPr>
              <a:t>most rise </a:t>
            </a:r>
            <a:r>
              <a:rPr lang="en-US" dirty="0"/>
              <a:t>in unique products in </a:t>
            </a:r>
            <a:r>
              <a:rPr lang="en-US" dirty="0">
                <a:solidFill>
                  <a:srgbClr val="00B050"/>
                </a:solidFill>
              </a:rPr>
              <a:t>2021 </a:t>
            </a:r>
            <a:r>
              <a:rPr lang="en-US" dirty="0"/>
              <a:t>as compared to all other segments from 2020.  The </a:t>
            </a:r>
            <a:r>
              <a:rPr lang="en-US" dirty="0">
                <a:solidFill>
                  <a:srgbClr val="FF0000"/>
                </a:solidFill>
              </a:rPr>
              <a:t>least increase </a:t>
            </a:r>
            <a:r>
              <a:rPr lang="en-US" dirty="0"/>
              <a:t>is in </a:t>
            </a:r>
            <a:r>
              <a:rPr lang="en-US" dirty="0">
                <a:solidFill>
                  <a:srgbClr val="FF0000"/>
                </a:solidFill>
              </a:rPr>
              <a:t>Networking segment</a:t>
            </a:r>
            <a:r>
              <a:rPr lang="en-US" dirty="0"/>
              <a:t>.</a:t>
            </a:r>
          </a:p>
          <a:p>
            <a:pPr marL="285750" indent="-285750" algn="just">
              <a:buFont typeface="Arial" panose="020B0604020202020204" pitchFamily="34" charset="0"/>
              <a:buChar char="•"/>
            </a:pPr>
            <a:r>
              <a:rPr lang="en-US" dirty="0"/>
              <a:t>This suggests that demand for different accessories is more as compared to other segments.</a:t>
            </a:r>
          </a:p>
          <a:p>
            <a:pPr marL="285750" indent="-285750" algn="just">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D375D6B2-0C4C-F186-064F-4EC36974D72F}"/>
              </a:ext>
            </a:extLst>
          </p:cNvPr>
          <p:cNvPicPr>
            <a:picLocks noChangeAspect="1"/>
          </p:cNvPicPr>
          <p:nvPr/>
        </p:nvPicPr>
        <p:blipFill>
          <a:blip r:embed="rId2"/>
          <a:stretch>
            <a:fillRect/>
          </a:stretch>
        </p:blipFill>
        <p:spPr>
          <a:xfrm>
            <a:off x="142042" y="1739230"/>
            <a:ext cx="5163559" cy="1689770"/>
          </a:xfrm>
          <a:prstGeom prst="rect">
            <a:avLst/>
          </a:prstGeom>
        </p:spPr>
      </p:pic>
      <p:pic>
        <p:nvPicPr>
          <p:cNvPr id="4" name="Picture 3">
            <a:extLst>
              <a:ext uri="{FF2B5EF4-FFF2-40B4-BE49-F238E27FC236}">
                <a16:creationId xmlns:a16="http://schemas.microsoft.com/office/drawing/2014/main" id="{1FFAD51B-BF77-2C99-C188-5D2E4C685C89}"/>
              </a:ext>
            </a:extLst>
          </p:cNvPr>
          <p:cNvPicPr>
            <a:picLocks noChangeAspect="1"/>
          </p:cNvPicPr>
          <p:nvPr/>
        </p:nvPicPr>
        <p:blipFill>
          <a:blip r:embed="rId3"/>
          <a:stretch>
            <a:fillRect/>
          </a:stretch>
        </p:blipFill>
        <p:spPr>
          <a:xfrm>
            <a:off x="6886401" y="1332679"/>
            <a:ext cx="4590686" cy="2694666"/>
          </a:xfrm>
          <a:prstGeom prst="rect">
            <a:avLst/>
          </a:prstGeom>
        </p:spPr>
      </p:pic>
    </p:spTree>
    <p:extLst>
      <p:ext uri="{BB962C8B-B14F-4D97-AF65-F5344CB8AC3E}">
        <p14:creationId xmlns:p14="http://schemas.microsoft.com/office/powerpoint/2010/main" val="1013390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Illuminated technology network on a dark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a:effectLst/>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1216241"/>
            <a:ext cx="4988803" cy="1908699"/>
          </a:xfrm>
        </p:spPr>
        <p:txBody>
          <a:bodyPr vert="horz" wrap="square" lIns="0" tIns="0" rIns="0" bIns="0" rtlCol="0" anchor="b" anchorCtr="0">
            <a:normAutofit fontScale="90000"/>
          </a:bodyPr>
          <a:lstStyle/>
          <a:p>
            <a:r>
              <a:rPr lang="en-US" sz="2400" b="1" dirty="0">
                <a:latin typeface="Roboto" panose="020B0604020202020204" pitchFamily="2" charset="0"/>
              </a:rPr>
              <a:t>Get the products that have the highest and lowest manufacturing costs. </a:t>
            </a:r>
            <a:br>
              <a:rPr lang="en-US" sz="2400" b="1" dirty="0">
                <a:latin typeface="Roboto" panose="020B0604020202020204" pitchFamily="2" charset="0"/>
              </a:rPr>
            </a:br>
            <a:br>
              <a:rPr lang="en-US" sz="2400" b="1" dirty="0">
                <a:latin typeface="Roboto" panose="020B0604020202020204" pitchFamily="2" charset="0"/>
              </a:rPr>
            </a:br>
            <a:r>
              <a:rPr lang="en-US" sz="2400" b="1" dirty="0">
                <a:latin typeface="Roboto" panose="020B0604020202020204" pitchFamily="2" charset="0"/>
              </a:rPr>
              <a:t>The final output should contain these fields </a:t>
            </a:r>
            <a:r>
              <a:rPr lang="en-US" sz="2400" b="1" dirty="0" err="1">
                <a:latin typeface="Roboto" panose="020B0604020202020204" pitchFamily="2" charset="0"/>
              </a:rPr>
              <a:t>product_code</a:t>
            </a:r>
            <a:r>
              <a:rPr lang="en-US" sz="2400" b="1" dirty="0">
                <a:latin typeface="Roboto" panose="020B0604020202020204" pitchFamily="2" charset="0"/>
              </a:rPr>
              <a:t>, product, </a:t>
            </a:r>
            <a:r>
              <a:rPr lang="en-US" sz="2400" b="1" dirty="0" err="1">
                <a:latin typeface="Roboto" panose="020B0604020202020204" pitchFamily="2" charset="0"/>
              </a:rPr>
              <a:t>manufacturing_cost</a:t>
            </a:r>
            <a:endParaRPr lang="en-US" sz="2400" b="1" dirty="0">
              <a:latin typeface="Roboto" panose="020B0604020202020204" pitchFamily="2"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12</a:t>
            </a:fld>
            <a:endParaRPr lang="en-US"/>
          </a:p>
        </p:txBody>
      </p:sp>
      <p:sp>
        <p:nvSpPr>
          <p:cNvPr id="6" name="TextBox 5">
            <a:extLst>
              <a:ext uri="{FF2B5EF4-FFF2-40B4-BE49-F238E27FC236}">
                <a16:creationId xmlns:a16="http://schemas.microsoft.com/office/drawing/2014/main" id="{B929320B-4914-0C67-BC4B-7360BBC49118}"/>
              </a:ext>
            </a:extLst>
          </p:cNvPr>
          <p:cNvSpPr txBox="1"/>
          <p:nvPr/>
        </p:nvSpPr>
        <p:spPr>
          <a:xfrm>
            <a:off x="550863" y="427279"/>
            <a:ext cx="3275413" cy="584775"/>
          </a:xfrm>
          <a:prstGeom prst="rect">
            <a:avLst/>
          </a:prstGeom>
          <a:noFill/>
        </p:spPr>
        <p:txBody>
          <a:bodyPr wrap="square">
            <a:spAutoFit/>
          </a:bodyPr>
          <a:lstStyle/>
          <a:p>
            <a:r>
              <a:rPr lang="en-US" sz="3200" kern="1200" dirty="0">
                <a:solidFill>
                  <a:srgbClr val="FFC000"/>
                </a:solidFill>
                <a:latin typeface="Amasis MT Pro" panose="020B0604020202020204" pitchFamily="18" charset="0"/>
              </a:rPr>
              <a:t>Request 5:</a:t>
            </a:r>
            <a:endParaRPr lang="en-US" sz="3200" dirty="0">
              <a:solidFill>
                <a:srgbClr val="FFC000"/>
              </a:solidFill>
            </a:endParaRPr>
          </a:p>
        </p:txBody>
      </p:sp>
      <p:sp>
        <p:nvSpPr>
          <p:cNvPr id="10" name="TextBox 9">
            <a:extLst>
              <a:ext uri="{FF2B5EF4-FFF2-40B4-BE49-F238E27FC236}">
                <a16:creationId xmlns:a16="http://schemas.microsoft.com/office/drawing/2014/main" id="{BA0B062F-67DB-F462-0BE8-6468F982C7E8}"/>
              </a:ext>
            </a:extLst>
          </p:cNvPr>
          <p:cNvSpPr txBox="1"/>
          <p:nvPr/>
        </p:nvSpPr>
        <p:spPr>
          <a:xfrm>
            <a:off x="8343708" y="831921"/>
            <a:ext cx="1605155" cy="584775"/>
          </a:xfrm>
          <a:prstGeom prst="rect">
            <a:avLst/>
          </a:prstGeom>
          <a:noFill/>
        </p:spPr>
        <p:txBody>
          <a:bodyPr wrap="square">
            <a:spAutoFit/>
          </a:bodyPr>
          <a:lstStyle/>
          <a:p>
            <a:r>
              <a:rPr lang="en-US" sz="3200" dirty="0">
                <a:solidFill>
                  <a:srgbClr val="FFC000"/>
                </a:solidFill>
                <a:latin typeface="Amasis MT Pro" panose="020B0604020202020204" pitchFamily="18" charset="0"/>
              </a:rPr>
              <a:t>Output</a:t>
            </a:r>
            <a:r>
              <a:rPr lang="en-US" sz="3200" kern="1200" dirty="0">
                <a:solidFill>
                  <a:srgbClr val="FFC000"/>
                </a:solidFill>
                <a:latin typeface="Amasis MT Pro" panose="020B0604020202020204" pitchFamily="18" charset="0"/>
              </a:rPr>
              <a:t>:</a:t>
            </a:r>
            <a:endParaRPr lang="en-US" sz="3200" dirty="0">
              <a:solidFill>
                <a:srgbClr val="FFC000"/>
              </a:solidFill>
            </a:endParaRPr>
          </a:p>
        </p:txBody>
      </p:sp>
      <p:pic>
        <p:nvPicPr>
          <p:cNvPr id="9" name="Picture 8">
            <a:extLst>
              <a:ext uri="{FF2B5EF4-FFF2-40B4-BE49-F238E27FC236}">
                <a16:creationId xmlns:a16="http://schemas.microsoft.com/office/drawing/2014/main" id="{D36D7994-7A0B-695B-5BB4-C08C5021D726}"/>
              </a:ext>
            </a:extLst>
          </p:cNvPr>
          <p:cNvPicPr>
            <a:picLocks noChangeAspect="1"/>
          </p:cNvPicPr>
          <p:nvPr/>
        </p:nvPicPr>
        <p:blipFill>
          <a:blip r:embed="rId4"/>
          <a:stretch>
            <a:fillRect/>
          </a:stretch>
        </p:blipFill>
        <p:spPr>
          <a:xfrm>
            <a:off x="6487932" y="1566770"/>
            <a:ext cx="5316705" cy="874303"/>
          </a:xfrm>
          <a:prstGeom prst="rect">
            <a:avLst/>
          </a:prstGeom>
        </p:spPr>
      </p:pic>
    </p:spTree>
    <p:extLst>
      <p:ext uri="{BB962C8B-B14F-4D97-AF65-F5344CB8AC3E}">
        <p14:creationId xmlns:p14="http://schemas.microsoft.com/office/powerpoint/2010/main" val="2706670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1695834" y="196900"/>
            <a:ext cx="9099166" cy="755742"/>
          </a:xfrm>
        </p:spPr>
        <p:txBody>
          <a:bodyPr/>
          <a:lstStyle/>
          <a:p>
            <a:pPr algn="ctr"/>
            <a:r>
              <a:rPr lang="en-US" sz="4000" dirty="0">
                <a:solidFill>
                  <a:schemeClr val="accent3">
                    <a:lumMod val="60000"/>
                    <a:lumOff val="40000"/>
                  </a:schemeClr>
                </a:solidFill>
              </a:rPr>
              <a:t>Conversion of output to visual</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sp>
        <p:nvSpPr>
          <p:cNvPr id="12" name="Arrow: Right 11">
            <a:extLst>
              <a:ext uri="{FF2B5EF4-FFF2-40B4-BE49-F238E27FC236}">
                <a16:creationId xmlns:a16="http://schemas.microsoft.com/office/drawing/2014/main" id="{658BEAF6-9179-57E2-02A1-B55C979E1E8F}"/>
              </a:ext>
            </a:extLst>
          </p:cNvPr>
          <p:cNvSpPr/>
          <p:nvPr/>
        </p:nvSpPr>
        <p:spPr>
          <a:xfrm>
            <a:off x="5526351" y="2298272"/>
            <a:ext cx="1139300" cy="381740"/>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6">
            <a:extLst>
              <a:ext uri="{FF2B5EF4-FFF2-40B4-BE49-F238E27FC236}">
                <a16:creationId xmlns:a16="http://schemas.microsoft.com/office/drawing/2014/main" id="{7E078909-1A28-3D97-DDA3-3B4D65DF0EF1}"/>
              </a:ext>
            </a:extLst>
          </p:cNvPr>
          <p:cNvSpPr txBox="1">
            <a:spLocks/>
          </p:cNvSpPr>
          <p:nvPr/>
        </p:nvSpPr>
        <p:spPr>
          <a:xfrm>
            <a:off x="1546417" y="4407383"/>
            <a:ext cx="9099166" cy="755742"/>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gn="ctr"/>
            <a:r>
              <a:rPr lang="en-US" sz="4000" dirty="0">
                <a:solidFill>
                  <a:schemeClr val="accent3">
                    <a:lumMod val="60000"/>
                    <a:lumOff val="40000"/>
                  </a:schemeClr>
                </a:solidFill>
              </a:rPr>
              <a:t>Insights</a:t>
            </a:r>
          </a:p>
        </p:txBody>
      </p:sp>
      <p:sp>
        <p:nvSpPr>
          <p:cNvPr id="16" name="TextBox 15">
            <a:extLst>
              <a:ext uri="{FF2B5EF4-FFF2-40B4-BE49-F238E27FC236}">
                <a16:creationId xmlns:a16="http://schemas.microsoft.com/office/drawing/2014/main" id="{6AB930E3-F64B-3CAF-58E8-04FE32A3E508}"/>
              </a:ext>
            </a:extLst>
          </p:cNvPr>
          <p:cNvSpPr txBox="1"/>
          <p:nvPr/>
        </p:nvSpPr>
        <p:spPr>
          <a:xfrm>
            <a:off x="1935085" y="5050634"/>
            <a:ext cx="8859915" cy="923330"/>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rgbClr val="00B050"/>
                </a:solidFill>
              </a:rPr>
              <a:t>Product AQ HOME Allin1 Gen 2 </a:t>
            </a:r>
            <a:r>
              <a:rPr lang="en-US" dirty="0"/>
              <a:t>which belongs to ‘Personal Desktop’ category has the highest manufacturing cost . </a:t>
            </a:r>
          </a:p>
          <a:p>
            <a:pPr marL="285750" indent="-285750" algn="just">
              <a:buFont typeface="Arial" panose="020B0604020202020204" pitchFamily="34" charset="0"/>
              <a:buChar char="•"/>
            </a:pPr>
            <a:r>
              <a:rPr lang="en-US" dirty="0">
                <a:solidFill>
                  <a:srgbClr val="00B050"/>
                </a:solidFill>
              </a:rPr>
              <a:t>AQ Master wired x1 Ms </a:t>
            </a:r>
            <a:r>
              <a:rPr lang="en-US" dirty="0"/>
              <a:t>of the ‘Mouse’ category has the least.</a:t>
            </a:r>
          </a:p>
        </p:txBody>
      </p:sp>
      <p:pic>
        <p:nvPicPr>
          <p:cNvPr id="3" name="Picture 2">
            <a:extLst>
              <a:ext uri="{FF2B5EF4-FFF2-40B4-BE49-F238E27FC236}">
                <a16:creationId xmlns:a16="http://schemas.microsoft.com/office/drawing/2014/main" id="{E01D300E-498B-E543-1C8D-226F5B8EF7FD}"/>
              </a:ext>
            </a:extLst>
          </p:cNvPr>
          <p:cNvPicPr>
            <a:picLocks noChangeAspect="1"/>
          </p:cNvPicPr>
          <p:nvPr/>
        </p:nvPicPr>
        <p:blipFill>
          <a:blip r:embed="rId2"/>
          <a:stretch>
            <a:fillRect/>
          </a:stretch>
        </p:blipFill>
        <p:spPr>
          <a:xfrm>
            <a:off x="99271" y="2051990"/>
            <a:ext cx="5316705" cy="874303"/>
          </a:xfrm>
          <a:prstGeom prst="rect">
            <a:avLst/>
          </a:prstGeom>
        </p:spPr>
      </p:pic>
      <p:pic>
        <p:nvPicPr>
          <p:cNvPr id="10" name="Picture 9">
            <a:extLst>
              <a:ext uri="{FF2B5EF4-FFF2-40B4-BE49-F238E27FC236}">
                <a16:creationId xmlns:a16="http://schemas.microsoft.com/office/drawing/2014/main" id="{0155EC8F-64A8-8BEA-1961-C68B5F62AFB9}"/>
              </a:ext>
            </a:extLst>
          </p:cNvPr>
          <p:cNvPicPr>
            <a:picLocks noChangeAspect="1"/>
          </p:cNvPicPr>
          <p:nvPr/>
        </p:nvPicPr>
        <p:blipFill>
          <a:blip r:embed="rId3"/>
          <a:stretch>
            <a:fillRect/>
          </a:stretch>
        </p:blipFill>
        <p:spPr>
          <a:xfrm>
            <a:off x="6877234" y="1420111"/>
            <a:ext cx="2338388" cy="1843088"/>
          </a:xfrm>
          <a:prstGeom prst="rect">
            <a:avLst/>
          </a:prstGeom>
        </p:spPr>
      </p:pic>
      <p:pic>
        <p:nvPicPr>
          <p:cNvPr id="14" name="Picture 13">
            <a:extLst>
              <a:ext uri="{FF2B5EF4-FFF2-40B4-BE49-F238E27FC236}">
                <a16:creationId xmlns:a16="http://schemas.microsoft.com/office/drawing/2014/main" id="{379C8147-2B75-6B07-B667-84D03F5A934E}"/>
              </a:ext>
            </a:extLst>
          </p:cNvPr>
          <p:cNvPicPr>
            <a:picLocks noChangeAspect="1"/>
          </p:cNvPicPr>
          <p:nvPr/>
        </p:nvPicPr>
        <p:blipFill>
          <a:blip r:embed="rId4"/>
          <a:stretch>
            <a:fillRect/>
          </a:stretch>
        </p:blipFill>
        <p:spPr>
          <a:xfrm>
            <a:off x="9637668" y="1420111"/>
            <a:ext cx="2205144" cy="1843088"/>
          </a:xfrm>
          <a:prstGeom prst="rect">
            <a:avLst/>
          </a:prstGeom>
        </p:spPr>
      </p:pic>
      <p:sp>
        <p:nvSpPr>
          <p:cNvPr id="17" name="TextBox 16">
            <a:extLst>
              <a:ext uri="{FF2B5EF4-FFF2-40B4-BE49-F238E27FC236}">
                <a16:creationId xmlns:a16="http://schemas.microsoft.com/office/drawing/2014/main" id="{54053404-C5FB-4AC9-E609-FDA8CA49DB71}"/>
              </a:ext>
            </a:extLst>
          </p:cNvPr>
          <p:cNvSpPr txBox="1"/>
          <p:nvPr/>
        </p:nvSpPr>
        <p:spPr>
          <a:xfrm>
            <a:off x="6749249" y="3345892"/>
            <a:ext cx="2466373" cy="646331"/>
          </a:xfrm>
          <a:prstGeom prst="rect">
            <a:avLst/>
          </a:prstGeom>
          <a:noFill/>
        </p:spPr>
        <p:txBody>
          <a:bodyPr wrap="square">
            <a:spAutoFit/>
          </a:bodyPr>
          <a:lstStyle/>
          <a:p>
            <a:r>
              <a:rPr lang="en-US" dirty="0">
                <a:highlight>
                  <a:srgbClr val="008000"/>
                </a:highlight>
              </a:rPr>
              <a:t>AQ HOME Allin1 Gen 2 </a:t>
            </a:r>
          </a:p>
          <a:p>
            <a:pPr algn="ctr"/>
            <a:r>
              <a:rPr lang="en-US" dirty="0">
                <a:highlight>
                  <a:srgbClr val="008000"/>
                </a:highlight>
              </a:rPr>
              <a:t>Price $240.54</a:t>
            </a:r>
          </a:p>
        </p:txBody>
      </p:sp>
      <p:sp>
        <p:nvSpPr>
          <p:cNvPr id="18" name="TextBox 17">
            <a:extLst>
              <a:ext uri="{FF2B5EF4-FFF2-40B4-BE49-F238E27FC236}">
                <a16:creationId xmlns:a16="http://schemas.microsoft.com/office/drawing/2014/main" id="{BC84A927-1586-166E-0F1C-D7289B973E0E}"/>
              </a:ext>
            </a:extLst>
          </p:cNvPr>
          <p:cNvSpPr txBox="1"/>
          <p:nvPr/>
        </p:nvSpPr>
        <p:spPr>
          <a:xfrm>
            <a:off x="9507053" y="3355193"/>
            <a:ext cx="2466373" cy="646331"/>
          </a:xfrm>
          <a:prstGeom prst="rect">
            <a:avLst/>
          </a:prstGeom>
          <a:noFill/>
        </p:spPr>
        <p:txBody>
          <a:bodyPr wrap="square">
            <a:spAutoFit/>
          </a:bodyPr>
          <a:lstStyle/>
          <a:p>
            <a:pPr algn="ctr"/>
            <a:r>
              <a:rPr lang="en-US" dirty="0">
                <a:highlight>
                  <a:srgbClr val="008000"/>
                </a:highlight>
              </a:rPr>
              <a:t>AQ Master wired x1 Ms</a:t>
            </a:r>
            <a:r>
              <a:rPr lang="en-US" dirty="0"/>
              <a:t> </a:t>
            </a:r>
            <a:r>
              <a:rPr lang="en-US" dirty="0">
                <a:highlight>
                  <a:srgbClr val="008000"/>
                </a:highlight>
              </a:rPr>
              <a:t>Price $0.89</a:t>
            </a:r>
          </a:p>
        </p:txBody>
      </p:sp>
    </p:spTree>
    <p:extLst>
      <p:ext uri="{BB962C8B-B14F-4D97-AF65-F5344CB8AC3E}">
        <p14:creationId xmlns:p14="http://schemas.microsoft.com/office/powerpoint/2010/main" val="2398585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Illuminated technology network on a dark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a:effectLst/>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1688976"/>
            <a:ext cx="5316705" cy="1908699"/>
          </a:xfrm>
        </p:spPr>
        <p:txBody>
          <a:bodyPr vert="horz" wrap="square" lIns="0" tIns="0" rIns="0" bIns="0" rtlCol="0" anchor="b" anchorCtr="0">
            <a:normAutofit fontScale="90000"/>
          </a:bodyPr>
          <a:lstStyle/>
          <a:p>
            <a:r>
              <a:rPr lang="en-US" sz="2400" b="1" dirty="0">
                <a:latin typeface="Roboto" panose="020B0604020202020204" pitchFamily="2" charset="0"/>
              </a:rPr>
              <a:t>Generate a report which contains the top 5 customers who received an average high </a:t>
            </a:r>
            <a:r>
              <a:rPr lang="en-US" sz="2400" b="1" dirty="0" err="1">
                <a:latin typeface="Roboto" panose="020B0604020202020204" pitchFamily="2" charset="0"/>
              </a:rPr>
              <a:t>pre_invoice_discount_pct</a:t>
            </a:r>
            <a:r>
              <a:rPr lang="en-US" sz="2400" b="1" dirty="0">
                <a:latin typeface="Roboto" panose="020B0604020202020204" pitchFamily="2" charset="0"/>
              </a:rPr>
              <a:t> for the fiscal year 2021 and in the Indian market.</a:t>
            </a:r>
            <a:br>
              <a:rPr lang="en-US" sz="2400" b="1" dirty="0">
                <a:latin typeface="Roboto" panose="020B0604020202020204" pitchFamily="2" charset="0"/>
              </a:rPr>
            </a:br>
            <a:br>
              <a:rPr lang="en-US" sz="2400" b="1" dirty="0">
                <a:latin typeface="Roboto" panose="020B0604020202020204" pitchFamily="2" charset="0"/>
              </a:rPr>
            </a:br>
            <a:r>
              <a:rPr lang="en-US" sz="2400" b="1" dirty="0">
                <a:latin typeface="Roboto" panose="020B0604020202020204" pitchFamily="2" charset="0"/>
              </a:rPr>
              <a:t>The final output contains these fields </a:t>
            </a:r>
            <a:r>
              <a:rPr lang="en-US" sz="2400" b="1" dirty="0" err="1">
                <a:latin typeface="Roboto" panose="020B0604020202020204" pitchFamily="2" charset="0"/>
              </a:rPr>
              <a:t>customer_code,customer</a:t>
            </a:r>
            <a:r>
              <a:rPr lang="en-US" sz="2400" b="1" dirty="0">
                <a:latin typeface="Roboto" panose="020B0604020202020204" pitchFamily="2" charset="0"/>
              </a:rPr>
              <a:t>,</a:t>
            </a:r>
            <a:br>
              <a:rPr lang="en-US" sz="2400" b="1" dirty="0">
                <a:latin typeface="Roboto" panose="020B0604020202020204" pitchFamily="2" charset="0"/>
              </a:rPr>
            </a:br>
            <a:r>
              <a:rPr lang="en-US" sz="2400" b="1" dirty="0" err="1">
                <a:latin typeface="Roboto" panose="020B0604020202020204" pitchFamily="2" charset="0"/>
              </a:rPr>
              <a:t>average_discount_percentage</a:t>
            </a:r>
            <a:r>
              <a:rPr lang="en-US" sz="2400" b="1" dirty="0">
                <a:latin typeface="Roboto" panose="020B0604020202020204" pitchFamily="2" charset="0"/>
              </a:rPr>
              <a: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14</a:t>
            </a:fld>
            <a:endParaRPr lang="en-US"/>
          </a:p>
        </p:txBody>
      </p:sp>
      <p:sp>
        <p:nvSpPr>
          <p:cNvPr id="6" name="TextBox 5">
            <a:extLst>
              <a:ext uri="{FF2B5EF4-FFF2-40B4-BE49-F238E27FC236}">
                <a16:creationId xmlns:a16="http://schemas.microsoft.com/office/drawing/2014/main" id="{B929320B-4914-0C67-BC4B-7360BBC49118}"/>
              </a:ext>
            </a:extLst>
          </p:cNvPr>
          <p:cNvSpPr txBox="1"/>
          <p:nvPr/>
        </p:nvSpPr>
        <p:spPr>
          <a:xfrm>
            <a:off x="550863" y="427279"/>
            <a:ext cx="3275413" cy="584775"/>
          </a:xfrm>
          <a:prstGeom prst="rect">
            <a:avLst/>
          </a:prstGeom>
          <a:noFill/>
        </p:spPr>
        <p:txBody>
          <a:bodyPr wrap="square">
            <a:spAutoFit/>
          </a:bodyPr>
          <a:lstStyle/>
          <a:p>
            <a:r>
              <a:rPr lang="en-US" sz="3200" kern="1200" dirty="0">
                <a:solidFill>
                  <a:srgbClr val="FFC000"/>
                </a:solidFill>
                <a:latin typeface="Amasis MT Pro" panose="020B0604020202020204" pitchFamily="18" charset="0"/>
              </a:rPr>
              <a:t>Request </a:t>
            </a:r>
            <a:r>
              <a:rPr lang="en-US" sz="3200" dirty="0">
                <a:solidFill>
                  <a:srgbClr val="FFC000"/>
                </a:solidFill>
                <a:latin typeface="Amasis MT Pro" panose="020B0604020202020204" pitchFamily="18" charset="0"/>
              </a:rPr>
              <a:t>6</a:t>
            </a:r>
            <a:r>
              <a:rPr lang="en-US" sz="3200" kern="1200" dirty="0">
                <a:solidFill>
                  <a:srgbClr val="FFC000"/>
                </a:solidFill>
                <a:latin typeface="Amasis MT Pro" panose="020B0604020202020204" pitchFamily="18" charset="0"/>
              </a:rPr>
              <a:t>:</a:t>
            </a:r>
            <a:endParaRPr lang="en-US" sz="3200" dirty="0">
              <a:solidFill>
                <a:srgbClr val="FFC000"/>
              </a:solidFill>
            </a:endParaRPr>
          </a:p>
        </p:txBody>
      </p:sp>
      <p:sp>
        <p:nvSpPr>
          <p:cNvPr id="10" name="TextBox 9">
            <a:extLst>
              <a:ext uri="{FF2B5EF4-FFF2-40B4-BE49-F238E27FC236}">
                <a16:creationId xmlns:a16="http://schemas.microsoft.com/office/drawing/2014/main" id="{BA0B062F-67DB-F462-0BE8-6468F982C7E8}"/>
              </a:ext>
            </a:extLst>
          </p:cNvPr>
          <p:cNvSpPr txBox="1"/>
          <p:nvPr/>
        </p:nvSpPr>
        <p:spPr>
          <a:xfrm>
            <a:off x="8343708" y="831921"/>
            <a:ext cx="1605155" cy="584775"/>
          </a:xfrm>
          <a:prstGeom prst="rect">
            <a:avLst/>
          </a:prstGeom>
          <a:noFill/>
        </p:spPr>
        <p:txBody>
          <a:bodyPr wrap="square">
            <a:spAutoFit/>
          </a:bodyPr>
          <a:lstStyle/>
          <a:p>
            <a:r>
              <a:rPr lang="en-US" sz="3200" dirty="0">
                <a:solidFill>
                  <a:srgbClr val="FFC000"/>
                </a:solidFill>
                <a:latin typeface="Amasis MT Pro" panose="020B0604020202020204" pitchFamily="18" charset="0"/>
              </a:rPr>
              <a:t>Output</a:t>
            </a:r>
            <a:r>
              <a:rPr lang="en-US" sz="3200" kern="1200" dirty="0">
                <a:solidFill>
                  <a:srgbClr val="FFC000"/>
                </a:solidFill>
                <a:latin typeface="Amasis MT Pro" panose="020B0604020202020204" pitchFamily="18" charset="0"/>
              </a:rPr>
              <a:t>:</a:t>
            </a:r>
            <a:endParaRPr lang="en-US" sz="3200" dirty="0">
              <a:solidFill>
                <a:srgbClr val="FFC000"/>
              </a:solidFill>
            </a:endParaRPr>
          </a:p>
        </p:txBody>
      </p:sp>
      <p:pic>
        <p:nvPicPr>
          <p:cNvPr id="3" name="Picture 2">
            <a:extLst>
              <a:ext uri="{FF2B5EF4-FFF2-40B4-BE49-F238E27FC236}">
                <a16:creationId xmlns:a16="http://schemas.microsoft.com/office/drawing/2014/main" id="{D9038948-0763-C3A1-C329-78DE2F934B76}"/>
              </a:ext>
            </a:extLst>
          </p:cNvPr>
          <p:cNvPicPr>
            <a:picLocks noChangeAspect="1"/>
          </p:cNvPicPr>
          <p:nvPr/>
        </p:nvPicPr>
        <p:blipFill>
          <a:blip r:embed="rId4"/>
          <a:stretch>
            <a:fillRect/>
          </a:stretch>
        </p:blipFill>
        <p:spPr>
          <a:xfrm>
            <a:off x="6954915" y="1688976"/>
            <a:ext cx="4586056" cy="1558493"/>
          </a:xfrm>
          <a:prstGeom prst="rect">
            <a:avLst/>
          </a:prstGeom>
        </p:spPr>
      </p:pic>
    </p:spTree>
    <p:extLst>
      <p:ext uri="{BB962C8B-B14F-4D97-AF65-F5344CB8AC3E}">
        <p14:creationId xmlns:p14="http://schemas.microsoft.com/office/powerpoint/2010/main" val="3461637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1695834" y="196900"/>
            <a:ext cx="9099166" cy="755742"/>
          </a:xfrm>
        </p:spPr>
        <p:txBody>
          <a:bodyPr/>
          <a:lstStyle/>
          <a:p>
            <a:pPr algn="ctr"/>
            <a:r>
              <a:rPr lang="en-US" sz="4000" dirty="0">
                <a:solidFill>
                  <a:schemeClr val="accent3">
                    <a:lumMod val="60000"/>
                    <a:lumOff val="40000"/>
                  </a:schemeClr>
                </a:solidFill>
              </a:rPr>
              <a:t>Conversion of output to visual</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
        <p:nvSpPr>
          <p:cNvPr id="12" name="Arrow: Right 11">
            <a:extLst>
              <a:ext uri="{FF2B5EF4-FFF2-40B4-BE49-F238E27FC236}">
                <a16:creationId xmlns:a16="http://schemas.microsoft.com/office/drawing/2014/main" id="{658BEAF6-9179-57E2-02A1-B55C979E1E8F}"/>
              </a:ext>
            </a:extLst>
          </p:cNvPr>
          <p:cNvSpPr/>
          <p:nvPr/>
        </p:nvSpPr>
        <p:spPr>
          <a:xfrm>
            <a:off x="5576006" y="2298272"/>
            <a:ext cx="1139300" cy="381740"/>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6">
            <a:extLst>
              <a:ext uri="{FF2B5EF4-FFF2-40B4-BE49-F238E27FC236}">
                <a16:creationId xmlns:a16="http://schemas.microsoft.com/office/drawing/2014/main" id="{7E078909-1A28-3D97-DDA3-3B4D65DF0EF1}"/>
              </a:ext>
            </a:extLst>
          </p:cNvPr>
          <p:cNvSpPr txBox="1">
            <a:spLocks/>
          </p:cNvSpPr>
          <p:nvPr/>
        </p:nvSpPr>
        <p:spPr>
          <a:xfrm>
            <a:off x="1546417" y="4407383"/>
            <a:ext cx="9099166" cy="755742"/>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gn="ctr"/>
            <a:r>
              <a:rPr lang="en-US" sz="4000" dirty="0">
                <a:solidFill>
                  <a:schemeClr val="accent3">
                    <a:lumMod val="60000"/>
                    <a:lumOff val="40000"/>
                  </a:schemeClr>
                </a:solidFill>
              </a:rPr>
              <a:t>Insights</a:t>
            </a:r>
          </a:p>
        </p:txBody>
      </p:sp>
      <p:sp>
        <p:nvSpPr>
          <p:cNvPr id="16" name="TextBox 15">
            <a:extLst>
              <a:ext uri="{FF2B5EF4-FFF2-40B4-BE49-F238E27FC236}">
                <a16:creationId xmlns:a16="http://schemas.microsoft.com/office/drawing/2014/main" id="{6AB930E3-F64B-3CAF-58E8-04FE32A3E508}"/>
              </a:ext>
            </a:extLst>
          </p:cNvPr>
          <p:cNvSpPr txBox="1"/>
          <p:nvPr/>
        </p:nvSpPr>
        <p:spPr>
          <a:xfrm>
            <a:off x="1935085" y="5050634"/>
            <a:ext cx="8859915" cy="369332"/>
          </a:xfrm>
          <a:prstGeom prst="rect">
            <a:avLst/>
          </a:prstGeom>
          <a:noFill/>
        </p:spPr>
        <p:txBody>
          <a:bodyPr wrap="square">
            <a:spAutoFit/>
          </a:bodyPr>
          <a:lstStyle/>
          <a:p>
            <a:pPr marL="285750" indent="-285750" algn="just">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75125E91-29BC-DCDC-5656-76CF7D659FAE}"/>
              </a:ext>
            </a:extLst>
          </p:cNvPr>
          <p:cNvPicPr>
            <a:picLocks noChangeAspect="1"/>
          </p:cNvPicPr>
          <p:nvPr/>
        </p:nvPicPr>
        <p:blipFill>
          <a:blip r:embed="rId2"/>
          <a:stretch>
            <a:fillRect/>
          </a:stretch>
        </p:blipFill>
        <p:spPr>
          <a:xfrm>
            <a:off x="729272" y="1805534"/>
            <a:ext cx="4586056" cy="1558493"/>
          </a:xfrm>
          <a:prstGeom prst="rect">
            <a:avLst/>
          </a:prstGeom>
        </p:spPr>
      </p:pic>
      <p:sp>
        <p:nvSpPr>
          <p:cNvPr id="4" name="TextBox 3">
            <a:extLst>
              <a:ext uri="{FF2B5EF4-FFF2-40B4-BE49-F238E27FC236}">
                <a16:creationId xmlns:a16="http://schemas.microsoft.com/office/drawing/2014/main" id="{E00A0A98-FBA6-4F1B-2EA8-3F794D159B5D}"/>
              </a:ext>
            </a:extLst>
          </p:cNvPr>
          <p:cNvSpPr txBox="1"/>
          <p:nvPr/>
        </p:nvSpPr>
        <p:spPr>
          <a:xfrm>
            <a:off x="1935085" y="5050634"/>
            <a:ext cx="8859915" cy="1477328"/>
          </a:xfrm>
          <a:prstGeom prst="rect">
            <a:avLst/>
          </a:prstGeom>
          <a:noFill/>
        </p:spPr>
        <p:txBody>
          <a:bodyPr wrap="square">
            <a:spAutoFit/>
          </a:bodyPr>
          <a:lstStyle/>
          <a:p>
            <a:pPr marL="285750" indent="-285750" algn="just">
              <a:buFont typeface="Arial" panose="020B0604020202020204" pitchFamily="34" charset="0"/>
              <a:buChar char="•"/>
            </a:pPr>
            <a:r>
              <a:rPr lang="en-US" dirty="0"/>
              <a:t>We almost gave </a:t>
            </a:r>
            <a:r>
              <a:rPr lang="en-US" dirty="0">
                <a:solidFill>
                  <a:srgbClr val="00B050"/>
                </a:solidFill>
              </a:rPr>
              <a:t>same discount </a:t>
            </a:r>
            <a:r>
              <a:rPr lang="en-US" dirty="0"/>
              <a:t>to all </a:t>
            </a:r>
            <a:r>
              <a:rPr lang="en-US" dirty="0">
                <a:solidFill>
                  <a:srgbClr val="00B050"/>
                </a:solidFill>
              </a:rPr>
              <a:t>the top 5 customers </a:t>
            </a:r>
            <a:r>
              <a:rPr lang="en-US" dirty="0"/>
              <a:t>in the </a:t>
            </a:r>
            <a:r>
              <a:rPr lang="en-US" dirty="0">
                <a:solidFill>
                  <a:srgbClr val="00B050"/>
                </a:solidFill>
              </a:rPr>
              <a:t>Indian market </a:t>
            </a:r>
            <a:r>
              <a:rPr lang="en-US" dirty="0"/>
              <a:t>for the </a:t>
            </a:r>
            <a:r>
              <a:rPr lang="en-US" dirty="0">
                <a:solidFill>
                  <a:srgbClr val="00B050"/>
                </a:solidFill>
              </a:rPr>
              <a:t>fiscal year 2021.</a:t>
            </a:r>
          </a:p>
          <a:p>
            <a:pPr marL="285750" indent="-285750" algn="just">
              <a:buFont typeface="Arial" panose="020B0604020202020204" pitchFamily="34" charset="0"/>
              <a:buChar char="•"/>
            </a:pPr>
            <a:r>
              <a:rPr lang="en-US" dirty="0">
                <a:solidFill>
                  <a:srgbClr val="00B050"/>
                </a:solidFill>
              </a:rPr>
              <a:t>Flipkart top’s </a:t>
            </a:r>
            <a:r>
              <a:rPr lang="en-US" dirty="0"/>
              <a:t>the list with </a:t>
            </a:r>
            <a:r>
              <a:rPr lang="en-US" dirty="0">
                <a:solidFill>
                  <a:srgbClr val="00B050"/>
                </a:solidFill>
              </a:rPr>
              <a:t>30.83%</a:t>
            </a:r>
            <a:r>
              <a:rPr lang="en-US" dirty="0"/>
              <a:t> average discount whereas </a:t>
            </a:r>
            <a:r>
              <a:rPr lang="en-US" dirty="0">
                <a:solidFill>
                  <a:srgbClr val="FF0000"/>
                </a:solidFill>
              </a:rPr>
              <a:t>Amazon</a:t>
            </a:r>
            <a:r>
              <a:rPr lang="en-US" dirty="0"/>
              <a:t> received the </a:t>
            </a:r>
            <a:r>
              <a:rPr lang="en-US" dirty="0">
                <a:solidFill>
                  <a:srgbClr val="FF0000"/>
                </a:solidFill>
              </a:rPr>
              <a:t>least</a:t>
            </a:r>
            <a:r>
              <a:rPr lang="en-US" dirty="0"/>
              <a:t> average discount among our top 5 customers for Indian market.</a:t>
            </a:r>
          </a:p>
          <a:p>
            <a:pPr marL="285750" indent="-285750" algn="just">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F8A7736B-CFD7-D1A4-CE0D-132E8AA3EC3D}"/>
              </a:ext>
            </a:extLst>
          </p:cNvPr>
          <p:cNvPicPr>
            <a:picLocks noChangeAspect="1"/>
          </p:cNvPicPr>
          <p:nvPr/>
        </p:nvPicPr>
        <p:blipFill>
          <a:blip r:embed="rId3"/>
          <a:stretch>
            <a:fillRect/>
          </a:stretch>
        </p:blipFill>
        <p:spPr>
          <a:xfrm>
            <a:off x="6975985" y="1346535"/>
            <a:ext cx="4486743" cy="2630007"/>
          </a:xfrm>
          <a:prstGeom prst="rect">
            <a:avLst/>
          </a:prstGeom>
        </p:spPr>
      </p:pic>
    </p:spTree>
    <p:extLst>
      <p:ext uri="{BB962C8B-B14F-4D97-AF65-F5344CB8AC3E}">
        <p14:creationId xmlns:p14="http://schemas.microsoft.com/office/powerpoint/2010/main" val="1762961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Illuminated technology network on a dark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a:effectLst/>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88719" y="2026327"/>
            <a:ext cx="5316705" cy="1908699"/>
          </a:xfrm>
        </p:spPr>
        <p:txBody>
          <a:bodyPr vert="horz" wrap="square" lIns="0" tIns="0" rIns="0" bIns="0" rtlCol="0" anchor="b" anchorCtr="0">
            <a:normAutofit fontScale="90000"/>
          </a:bodyPr>
          <a:lstStyle/>
          <a:p>
            <a:r>
              <a:rPr lang="en-US" sz="2400" b="1" dirty="0">
                <a:latin typeface="Roboto" panose="020B0604020202020204" pitchFamily="2" charset="0"/>
              </a:rPr>
              <a:t>Get the complete report of the Gross sales amount for the customer “Atliq Exclusive” for each month .</a:t>
            </a:r>
            <a:br>
              <a:rPr lang="en-US" sz="2400" b="1" dirty="0">
                <a:latin typeface="Roboto" panose="020B0604020202020204" pitchFamily="2" charset="0"/>
              </a:rPr>
            </a:br>
            <a:r>
              <a:rPr lang="en-US" sz="2400" b="1" dirty="0">
                <a:latin typeface="Roboto" panose="020B0604020202020204" pitchFamily="2" charset="0"/>
              </a:rPr>
              <a:t>This analysis helps to get an idea of low and high-performing months and take strategic decisions. </a:t>
            </a:r>
            <a:br>
              <a:rPr lang="en-US" sz="2400" b="1" dirty="0">
                <a:latin typeface="Roboto" panose="020B0604020202020204" pitchFamily="2" charset="0"/>
              </a:rPr>
            </a:br>
            <a:br>
              <a:rPr lang="en-US" sz="2400" b="1" dirty="0">
                <a:latin typeface="Roboto" panose="020B0604020202020204" pitchFamily="2" charset="0"/>
              </a:rPr>
            </a:br>
            <a:r>
              <a:rPr lang="en-US" sz="2400" b="1" dirty="0">
                <a:latin typeface="Roboto" panose="020B0604020202020204" pitchFamily="2" charset="0"/>
              </a:rPr>
              <a:t>The final report should contain these columns </a:t>
            </a:r>
            <a:r>
              <a:rPr lang="en-US" sz="2400" b="1" dirty="0" err="1">
                <a:latin typeface="Roboto" panose="020B0604020202020204" pitchFamily="2" charset="0"/>
              </a:rPr>
              <a:t>Month,year,Gross</a:t>
            </a:r>
            <a:r>
              <a:rPr lang="en-US" sz="2400" b="1" dirty="0">
                <a:latin typeface="Roboto" panose="020B0604020202020204" pitchFamily="2" charset="0"/>
              </a:rPr>
              <a:t> sales amount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16</a:t>
            </a:fld>
            <a:endParaRPr lang="en-US"/>
          </a:p>
        </p:txBody>
      </p:sp>
      <p:sp>
        <p:nvSpPr>
          <p:cNvPr id="6" name="TextBox 5">
            <a:extLst>
              <a:ext uri="{FF2B5EF4-FFF2-40B4-BE49-F238E27FC236}">
                <a16:creationId xmlns:a16="http://schemas.microsoft.com/office/drawing/2014/main" id="{B929320B-4914-0C67-BC4B-7360BBC49118}"/>
              </a:ext>
            </a:extLst>
          </p:cNvPr>
          <p:cNvSpPr txBox="1"/>
          <p:nvPr/>
        </p:nvSpPr>
        <p:spPr>
          <a:xfrm>
            <a:off x="550863" y="427279"/>
            <a:ext cx="3275413" cy="584775"/>
          </a:xfrm>
          <a:prstGeom prst="rect">
            <a:avLst/>
          </a:prstGeom>
          <a:noFill/>
        </p:spPr>
        <p:txBody>
          <a:bodyPr wrap="square">
            <a:spAutoFit/>
          </a:bodyPr>
          <a:lstStyle/>
          <a:p>
            <a:r>
              <a:rPr lang="en-US" sz="3200" kern="1200" dirty="0">
                <a:solidFill>
                  <a:srgbClr val="FFC000"/>
                </a:solidFill>
                <a:latin typeface="Amasis MT Pro" panose="020B0604020202020204" pitchFamily="18" charset="0"/>
              </a:rPr>
              <a:t>Request </a:t>
            </a:r>
            <a:r>
              <a:rPr lang="en-US" sz="3200" dirty="0">
                <a:solidFill>
                  <a:srgbClr val="FFC000"/>
                </a:solidFill>
                <a:latin typeface="Amasis MT Pro" panose="020B0604020202020204" pitchFamily="18" charset="0"/>
              </a:rPr>
              <a:t>7</a:t>
            </a:r>
            <a:r>
              <a:rPr lang="en-US" sz="3200" kern="1200" dirty="0">
                <a:solidFill>
                  <a:srgbClr val="FFC000"/>
                </a:solidFill>
                <a:latin typeface="Amasis MT Pro" panose="020B0604020202020204" pitchFamily="18" charset="0"/>
              </a:rPr>
              <a:t>:</a:t>
            </a:r>
            <a:endParaRPr lang="en-US" sz="3200" dirty="0">
              <a:solidFill>
                <a:srgbClr val="FFC000"/>
              </a:solidFill>
            </a:endParaRPr>
          </a:p>
        </p:txBody>
      </p:sp>
      <p:sp>
        <p:nvSpPr>
          <p:cNvPr id="10" name="TextBox 9">
            <a:extLst>
              <a:ext uri="{FF2B5EF4-FFF2-40B4-BE49-F238E27FC236}">
                <a16:creationId xmlns:a16="http://schemas.microsoft.com/office/drawing/2014/main" id="{BA0B062F-67DB-F462-0BE8-6468F982C7E8}"/>
              </a:ext>
            </a:extLst>
          </p:cNvPr>
          <p:cNvSpPr txBox="1"/>
          <p:nvPr/>
        </p:nvSpPr>
        <p:spPr>
          <a:xfrm>
            <a:off x="8169354" y="427279"/>
            <a:ext cx="1605155" cy="584775"/>
          </a:xfrm>
          <a:prstGeom prst="rect">
            <a:avLst/>
          </a:prstGeom>
          <a:noFill/>
        </p:spPr>
        <p:txBody>
          <a:bodyPr wrap="square">
            <a:spAutoFit/>
          </a:bodyPr>
          <a:lstStyle/>
          <a:p>
            <a:r>
              <a:rPr lang="en-US" sz="3200" dirty="0">
                <a:solidFill>
                  <a:srgbClr val="FFC000"/>
                </a:solidFill>
                <a:latin typeface="Amasis MT Pro" panose="020B0604020202020204" pitchFamily="18" charset="0"/>
              </a:rPr>
              <a:t>Output</a:t>
            </a:r>
            <a:r>
              <a:rPr lang="en-US" sz="3200" kern="1200" dirty="0">
                <a:solidFill>
                  <a:srgbClr val="FFC000"/>
                </a:solidFill>
                <a:latin typeface="Amasis MT Pro" panose="020B0604020202020204" pitchFamily="18" charset="0"/>
              </a:rPr>
              <a:t>:</a:t>
            </a:r>
            <a:endParaRPr lang="en-US" sz="3200" dirty="0">
              <a:solidFill>
                <a:srgbClr val="FFC000"/>
              </a:solidFill>
            </a:endParaRPr>
          </a:p>
        </p:txBody>
      </p:sp>
      <p:grpSp>
        <p:nvGrpSpPr>
          <p:cNvPr id="13" name="Group 12">
            <a:extLst>
              <a:ext uri="{FF2B5EF4-FFF2-40B4-BE49-F238E27FC236}">
                <a16:creationId xmlns:a16="http://schemas.microsoft.com/office/drawing/2014/main" id="{31FFB704-AA01-05BD-6BE1-47E470677335}"/>
              </a:ext>
            </a:extLst>
          </p:cNvPr>
          <p:cNvGrpSpPr/>
          <p:nvPr/>
        </p:nvGrpSpPr>
        <p:grpSpPr>
          <a:xfrm>
            <a:off x="7729983" y="1072566"/>
            <a:ext cx="2679206" cy="5358155"/>
            <a:chOff x="5652117" y="196900"/>
            <a:chExt cx="4457700" cy="7886700"/>
          </a:xfrm>
        </p:grpSpPr>
        <p:pic>
          <p:nvPicPr>
            <p:cNvPr id="5" name="Picture 4">
              <a:extLst>
                <a:ext uri="{FF2B5EF4-FFF2-40B4-BE49-F238E27FC236}">
                  <a16:creationId xmlns:a16="http://schemas.microsoft.com/office/drawing/2014/main" id="{63A9DF82-C487-1072-45B4-9BCA84DA8FF9}"/>
                </a:ext>
              </a:extLst>
            </p:cNvPr>
            <p:cNvPicPr>
              <a:picLocks noChangeAspect="1"/>
            </p:cNvPicPr>
            <p:nvPr/>
          </p:nvPicPr>
          <p:blipFill>
            <a:blip r:embed="rId4"/>
            <a:stretch>
              <a:fillRect/>
            </a:stretch>
          </p:blipFill>
          <p:spPr>
            <a:xfrm>
              <a:off x="5652117" y="196900"/>
              <a:ext cx="4457700" cy="4133850"/>
            </a:xfrm>
            <a:prstGeom prst="rect">
              <a:avLst/>
            </a:prstGeom>
          </p:spPr>
        </p:pic>
        <p:pic>
          <p:nvPicPr>
            <p:cNvPr id="12" name="Picture 11">
              <a:extLst>
                <a:ext uri="{FF2B5EF4-FFF2-40B4-BE49-F238E27FC236}">
                  <a16:creationId xmlns:a16="http://schemas.microsoft.com/office/drawing/2014/main" id="{1722807A-2FAB-B6DC-5E46-89F465768639}"/>
                </a:ext>
              </a:extLst>
            </p:cNvPr>
            <p:cNvPicPr>
              <a:picLocks noChangeAspect="1"/>
            </p:cNvPicPr>
            <p:nvPr/>
          </p:nvPicPr>
          <p:blipFill>
            <a:blip r:embed="rId5"/>
            <a:stretch>
              <a:fillRect/>
            </a:stretch>
          </p:blipFill>
          <p:spPr>
            <a:xfrm>
              <a:off x="5652117" y="4330750"/>
              <a:ext cx="4457700" cy="3752850"/>
            </a:xfrm>
            <a:prstGeom prst="rect">
              <a:avLst/>
            </a:prstGeom>
          </p:spPr>
        </p:pic>
      </p:grpSp>
    </p:spTree>
    <p:extLst>
      <p:ext uri="{BB962C8B-B14F-4D97-AF65-F5344CB8AC3E}">
        <p14:creationId xmlns:p14="http://schemas.microsoft.com/office/powerpoint/2010/main" val="4078985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142043" y="516540"/>
            <a:ext cx="7412855" cy="755742"/>
          </a:xfrm>
        </p:spPr>
        <p:txBody>
          <a:bodyPr/>
          <a:lstStyle/>
          <a:p>
            <a:pPr algn="ctr"/>
            <a:r>
              <a:rPr lang="en-US" sz="4000" dirty="0">
                <a:solidFill>
                  <a:schemeClr val="accent3">
                    <a:lumMod val="60000"/>
                    <a:lumOff val="40000"/>
                  </a:schemeClr>
                </a:solidFill>
              </a:rPr>
              <a:t>Conversion of output to visual</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
        <p:nvSpPr>
          <p:cNvPr id="13" name="Title 6">
            <a:extLst>
              <a:ext uri="{FF2B5EF4-FFF2-40B4-BE49-F238E27FC236}">
                <a16:creationId xmlns:a16="http://schemas.microsoft.com/office/drawing/2014/main" id="{7E078909-1A28-3D97-DDA3-3B4D65DF0EF1}"/>
              </a:ext>
            </a:extLst>
          </p:cNvPr>
          <p:cNvSpPr txBox="1">
            <a:spLocks/>
          </p:cNvSpPr>
          <p:nvPr/>
        </p:nvSpPr>
        <p:spPr>
          <a:xfrm>
            <a:off x="7164278" y="1103295"/>
            <a:ext cx="3925187" cy="755742"/>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gn="ctr"/>
            <a:r>
              <a:rPr lang="en-US" sz="4000" dirty="0">
                <a:solidFill>
                  <a:schemeClr val="accent3">
                    <a:lumMod val="60000"/>
                    <a:lumOff val="40000"/>
                  </a:schemeClr>
                </a:solidFill>
              </a:rPr>
              <a:t>Insights</a:t>
            </a:r>
          </a:p>
        </p:txBody>
      </p:sp>
      <p:sp>
        <p:nvSpPr>
          <p:cNvPr id="16" name="TextBox 15">
            <a:extLst>
              <a:ext uri="{FF2B5EF4-FFF2-40B4-BE49-F238E27FC236}">
                <a16:creationId xmlns:a16="http://schemas.microsoft.com/office/drawing/2014/main" id="{6AB930E3-F64B-3CAF-58E8-04FE32A3E508}"/>
              </a:ext>
            </a:extLst>
          </p:cNvPr>
          <p:cNvSpPr txBox="1"/>
          <p:nvPr/>
        </p:nvSpPr>
        <p:spPr>
          <a:xfrm>
            <a:off x="1935085" y="5050634"/>
            <a:ext cx="8859915" cy="369332"/>
          </a:xfrm>
          <a:prstGeom prst="rect">
            <a:avLst/>
          </a:prstGeom>
          <a:noFill/>
        </p:spPr>
        <p:txBody>
          <a:bodyPr wrap="square">
            <a:spAutoFit/>
          </a:bodyPr>
          <a:lstStyle/>
          <a:p>
            <a:pPr marL="285750" indent="-285750" algn="just">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00A0A98-FBA6-4F1B-2EA8-3F794D159B5D}"/>
              </a:ext>
            </a:extLst>
          </p:cNvPr>
          <p:cNvSpPr txBox="1"/>
          <p:nvPr/>
        </p:nvSpPr>
        <p:spPr>
          <a:xfrm>
            <a:off x="6777248" y="1716272"/>
            <a:ext cx="5036598" cy="4524315"/>
          </a:xfrm>
          <a:prstGeom prst="rect">
            <a:avLst/>
          </a:prstGeom>
          <a:noFill/>
        </p:spPr>
        <p:txBody>
          <a:bodyPr wrap="square">
            <a:spAutoFit/>
          </a:bodyPr>
          <a:lstStyle/>
          <a:p>
            <a:pPr marL="285750" indent="-285750" algn="just">
              <a:buFont typeface="Arial" panose="020B0604020202020204" pitchFamily="34" charset="0"/>
              <a:buChar char="•"/>
            </a:pPr>
            <a:r>
              <a:rPr lang="en-US" dirty="0"/>
              <a:t>Gross sales amount for “Atliq Exclusive” was </a:t>
            </a:r>
            <a:r>
              <a:rPr lang="en-US" dirty="0">
                <a:solidFill>
                  <a:srgbClr val="00B050"/>
                </a:solidFill>
              </a:rPr>
              <a:t>highest in November 2021 </a:t>
            </a:r>
            <a:r>
              <a:rPr lang="en-US" dirty="0"/>
              <a:t>accounting for 20.465 Million’s and </a:t>
            </a:r>
            <a:r>
              <a:rPr lang="en-US" dirty="0">
                <a:solidFill>
                  <a:srgbClr val="00B050"/>
                </a:solidFill>
              </a:rPr>
              <a:t>lowest in March 2020 </a:t>
            </a:r>
            <a:r>
              <a:rPr lang="en-US" dirty="0"/>
              <a:t>accounting for 0.379 Millions.</a:t>
            </a:r>
          </a:p>
          <a:p>
            <a:pPr marL="285750" indent="-285750" algn="just">
              <a:buFont typeface="Arial" panose="020B0604020202020204" pitchFamily="34" charset="0"/>
              <a:buChar char="•"/>
            </a:pPr>
            <a:r>
              <a:rPr lang="en-US" dirty="0"/>
              <a:t>In general, for Atliq Hardware the market in </a:t>
            </a:r>
            <a:r>
              <a:rPr lang="en-US" dirty="0">
                <a:solidFill>
                  <a:srgbClr val="00B050"/>
                </a:solidFill>
              </a:rPr>
              <a:t>India</a:t>
            </a:r>
            <a:r>
              <a:rPr lang="en-US" dirty="0"/>
              <a:t> is </a:t>
            </a:r>
            <a:r>
              <a:rPr lang="en-US" dirty="0">
                <a:solidFill>
                  <a:srgbClr val="00B050"/>
                </a:solidFill>
              </a:rPr>
              <a:t>very high</a:t>
            </a:r>
            <a:r>
              <a:rPr lang="en-US" dirty="0"/>
              <a:t> as compared to other countries and thus the </a:t>
            </a:r>
            <a:r>
              <a:rPr lang="en-US" dirty="0">
                <a:solidFill>
                  <a:srgbClr val="00B050"/>
                </a:solidFill>
              </a:rPr>
              <a:t>gross sales </a:t>
            </a:r>
            <a:r>
              <a:rPr lang="en-US" dirty="0"/>
              <a:t>is in the month of November is seen to be </a:t>
            </a:r>
            <a:r>
              <a:rPr lang="en-US" dirty="0">
                <a:solidFill>
                  <a:srgbClr val="00B050"/>
                </a:solidFill>
              </a:rPr>
              <a:t>higher</a:t>
            </a:r>
            <a:r>
              <a:rPr lang="en-US" dirty="0"/>
              <a:t> for both fiscal year as it is </a:t>
            </a:r>
            <a:r>
              <a:rPr lang="en-US" dirty="0">
                <a:solidFill>
                  <a:srgbClr val="FFC000"/>
                </a:solidFill>
              </a:rPr>
              <a:t>Diwali</a:t>
            </a:r>
            <a:r>
              <a:rPr lang="en-US" dirty="0"/>
              <a:t> time in India and people prefer buying new products during those times.</a:t>
            </a:r>
          </a:p>
          <a:p>
            <a:pPr marL="285750" indent="-285750" algn="just">
              <a:buFont typeface="Arial" panose="020B0604020202020204" pitchFamily="34" charset="0"/>
              <a:buChar char="•"/>
            </a:pPr>
            <a:r>
              <a:rPr lang="en-US" dirty="0"/>
              <a:t>Overall, the sales for </a:t>
            </a:r>
            <a:r>
              <a:rPr lang="en-US" dirty="0">
                <a:solidFill>
                  <a:srgbClr val="00B050"/>
                </a:solidFill>
              </a:rPr>
              <a:t>fiscal year 2020 </a:t>
            </a:r>
            <a:r>
              <a:rPr lang="en-US" dirty="0"/>
              <a:t>is </a:t>
            </a:r>
            <a:r>
              <a:rPr lang="en-US" dirty="0">
                <a:solidFill>
                  <a:srgbClr val="00B050"/>
                </a:solidFill>
              </a:rPr>
              <a:t>very low as compared to fiscal year 2021 </a:t>
            </a:r>
            <a:r>
              <a:rPr lang="en-US" dirty="0"/>
              <a:t>because majority of the countries were hit by covid, and it affected  our business is well.</a:t>
            </a:r>
          </a:p>
          <a:p>
            <a:pPr marL="285750" indent="-285750" algn="just">
              <a:buFont typeface="Arial" panose="020B0604020202020204" pitchFamily="34" charset="0"/>
              <a:buChar char="•"/>
            </a:pPr>
            <a:r>
              <a:rPr lang="en-US" dirty="0"/>
              <a:t>After covid we have recovered pretty well as the gross sales number are </a:t>
            </a:r>
            <a:r>
              <a:rPr lang="en-US" dirty="0">
                <a:solidFill>
                  <a:srgbClr val="00B050"/>
                </a:solidFill>
              </a:rPr>
              <a:t>high</a:t>
            </a:r>
            <a:r>
              <a:rPr lang="en-US" dirty="0"/>
              <a:t> for fiscal year 2021.</a:t>
            </a:r>
          </a:p>
        </p:txBody>
      </p:sp>
      <p:pic>
        <p:nvPicPr>
          <p:cNvPr id="8" name="Picture 7">
            <a:extLst>
              <a:ext uri="{FF2B5EF4-FFF2-40B4-BE49-F238E27FC236}">
                <a16:creationId xmlns:a16="http://schemas.microsoft.com/office/drawing/2014/main" id="{74742F4D-4AE7-4479-00A5-9D8C53E9B718}"/>
              </a:ext>
            </a:extLst>
          </p:cNvPr>
          <p:cNvPicPr>
            <a:picLocks noChangeAspect="1"/>
          </p:cNvPicPr>
          <p:nvPr/>
        </p:nvPicPr>
        <p:blipFill>
          <a:blip r:embed="rId2"/>
          <a:stretch>
            <a:fillRect/>
          </a:stretch>
        </p:blipFill>
        <p:spPr>
          <a:xfrm>
            <a:off x="1490404" y="1215279"/>
            <a:ext cx="2584445" cy="4587240"/>
          </a:xfrm>
          <a:prstGeom prst="rect">
            <a:avLst/>
          </a:prstGeom>
        </p:spPr>
      </p:pic>
    </p:spTree>
    <p:extLst>
      <p:ext uri="{BB962C8B-B14F-4D97-AF65-F5344CB8AC3E}">
        <p14:creationId xmlns:p14="http://schemas.microsoft.com/office/powerpoint/2010/main" val="2061339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Illuminated technology network on a dark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a:effectLst/>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373309" y="1439333"/>
            <a:ext cx="5316705" cy="1908699"/>
          </a:xfrm>
        </p:spPr>
        <p:txBody>
          <a:bodyPr vert="horz" wrap="square" lIns="0" tIns="0" rIns="0" bIns="0" rtlCol="0" anchor="b" anchorCtr="0">
            <a:normAutofit fontScale="90000"/>
          </a:bodyPr>
          <a:lstStyle/>
          <a:p>
            <a:r>
              <a:rPr lang="en-US" sz="2400" b="1" dirty="0">
                <a:latin typeface="Roboto" panose="020B0604020202020204" pitchFamily="2" charset="0"/>
              </a:rPr>
              <a:t>In which quarter of 2020, got the maximum </a:t>
            </a:r>
            <a:r>
              <a:rPr lang="en-US" sz="2400" b="1" dirty="0" err="1">
                <a:latin typeface="Roboto" panose="020B0604020202020204" pitchFamily="2" charset="0"/>
              </a:rPr>
              <a:t>total_sold_quantity</a:t>
            </a:r>
            <a:r>
              <a:rPr lang="en-US" sz="2400" b="1" dirty="0">
                <a:latin typeface="Roboto" panose="020B0604020202020204" pitchFamily="2" charset="0"/>
              </a:rPr>
              <a:t>?</a:t>
            </a:r>
            <a:br>
              <a:rPr lang="en-US" sz="2400" b="1" dirty="0">
                <a:latin typeface="Roboto" panose="020B0604020202020204" pitchFamily="2" charset="0"/>
              </a:rPr>
            </a:br>
            <a:br>
              <a:rPr lang="en-US" sz="2400" b="1" dirty="0">
                <a:latin typeface="Roboto" panose="020B0604020202020204" pitchFamily="2" charset="0"/>
              </a:rPr>
            </a:br>
            <a:r>
              <a:rPr lang="en-US" sz="2400" b="1" dirty="0">
                <a:latin typeface="Roboto" panose="020B0604020202020204" pitchFamily="2" charset="0"/>
              </a:rPr>
              <a:t>The final output contains Quarter, </a:t>
            </a:r>
            <a:r>
              <a:rPr lang="en-US" sz="2400" b="1" dirty="0" err="1">
                <a:latin typeface="Roboto" panose="020B0604020202020204" pitchFamily="2" charset="0"/>
              </a:rPr>
              <a:t>total_sold_quantity</a:t>
            </a:r>
            <a:r>
              <a:rPr lang="en-US" sz="2400" b="1" dirty="0">
                <a:latin typeface="Roboto" panose="020B0604020202020204" pitchFamily="2" charset="0"/>
              </a:rPr>
              <a:t> sorted by the </a:t>
            </a:r>
            <a:r>
              <a:rPr lang="en-US" sz="2400" b="1" dirty="0" err="1">
                <a:latin typeface="Roboto" panose="020B0604020202020204" pitchFamily="2" charset="0"/>
              </a:rPr>
              <a:t>total_sold_quantity</a:t>
            </a:r>
            <a:endParaRPr lang="en-US" sz="2400" b="1" dirty="0">
              <a:latin typeface="Roboto" panose="020B0604020202020204" pitchFamily="2"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18</a:t>
            </a:fld>
            <a:endParaRPr lang="en-US"/>
          </a:p>
        </p:txBody>
      </p:sp>
      <p:sp>
        <p:nvSpPr>
          <p:cNvPr id="6" name="TextBox 5">
            <a:extLst>
              <a:ext uri="{FF2B5EF4-FFF2-40B4-BE49-F238E27FC236}">
                <a16:creationId xmlns:a16="http://schemas.microsoft.com/office/drawing/2014/main" id="{B929320B-4914-0C67-BC4B-7360BBC49118}"/>
              </a:ext>
            </a:extLst>
          </p:cNvPr>
          <p:cNvSpPr txBox="1"/>
          <p:nvPr/>
        </p:nvSpPr>
        <p:spPr>
          <a:xfrm>
            <a:off x="550863" y="427279"/>
            <a:ext cx="3275413" cy="584775"/>
          </a:xfrm>
          <a:prstGeom prst="rect">
            <a:avLst/>
          </a:prstGeom>
          <a:noFill/>
        </p:spPr>
        <p:txBody>
          <a:bodyPr wrap="square">
            <a:spAutoFit/>
          </a:bodyPr>
          <a:lstStyle/>
          <a:p>
            <a:r>
              <a:rPr lang="en-US" sz="3200" kern="1200" dirty="0">
                <a:solidFill>
                  <a:srgbClr val="FFC000"/>
                </a:solidFill>
                <a:latin typeface="Amasis MT Pro" panose="020B0604020202020204" pitchFamily="18" charset="0"/>
              </a:rPr>
              <a:t>Request 8:</a:t>
            </a:r>
            <a:endParaRPr lang="en-US" sz="3200" dirty="0">
              <a:solidFill>
                <a:srgbClr val="FFC000"/>
              </a:solidFill>
            </a:endParaRPr>
          </a:p>
        </p:txBody>
      </p:sp>
      <p:sp>
        <p:nvSpPr>
          <p:cNvPr id="10" name="TextBox 9">
            <a:extLst>
              <a:ext uri="{FF2B5EF4-FFF2-40B4-BE49-F238E27FC236}">
                <a16:creationId xmlns:a16="http://schemas.microsoft.com/office/drawing/2014/main" id="{BA0B062F-67DB-F462-0BE8-6468F982C7E8}"/>
              </a:ext>
            </a:extLst>
          </p:cNvPr>
          <p:cNvSpPr txBox="1"/>
          <p:nvPr/>
        </p:nvSpPr>
        <p:spPr>
          <a:xfrm>
            <a:off x="8053944" y="720817"/>
            <a:ext cx="1605155" cy="584775"/>
          </a:xfrm>
          <a:prstGeom prst="rect">
            <a:avLst/>
          </a:prstGeom>
          <a:noFill/>
        </p:spPr>
        <p:txBody>
          <a:bodyPr wrap="square">
            <a:spAutoFit/>
          </a:bodyPr>
          <a:lstStyle/>
          <a:p>
            <a:r>
              <a:rPr lang="en-US" sz="3200" dirty="0">
                <a:solidFill>
                  <a:srgbClr val="FFC000"/>
                </a:solidFill>
                <a:latin typeface="Amasis MT Pro" panose="020B0604020202020204" pitchFamily="18" charset="0"/>
              </a:rPr>
              <a:t>Output</a:t>
            </a:r>
            <a:r>
              <a:rPr lang="en-US" sz="3200" kern="1200" dirty="0">
                <a:solidFill>
                  <a:srgbClr val="FFC000"/>
                </a:solidFill>
                <a:latin typeface="Amasis MT Pro" panose="020B0604020202020204" pitchFamily="18" charset="0"/>
              </a:rPr>
              <a:t>:</a:t>
            </a:r>
            <a:endParaRPr lang="en-US" sz="3200" dirty="0">
              <a:solidFill>
                <a:srgbClr val="FFC000"/>
              </a:solidFill>
            </a:endParaRPr>
          </a:p>
        </p:txBody>
      </p:sp>
      <p:pic>
        <p:nvPicPr>
          <p:cNvPr id="3" name="Picture 2">
            <a:extLst>
              <a:ext uri="{FF2B5EF4-FFF2-40B4-BE49-F238E27FC236}">
                <a16:creationId xmlns:a16="http://schemas.microsoft.com/office/drawing/2014/main" id="{9824FC48-13DA-0935-9297-7D6F83D8D4CE}"/>
              </a:ext>
            </a:extLst>
          </p:cNvPr>
          <p:cNvPicPr>
            <a:picLocks noChangeAspect="1"/>
          </p:cNvPicPr>
          <p:nvPr/>
        </p:nvPicPr>
        <p:blipFill>
          <a:blip r:embed="rId4"/>
          <a:stretch>
            <a:fillRect/>
          </a:stretch>
        </p:blipFill>
        <p:spPr>
          <a:xfrm>
            <a:off x="7089374" y="1719257"/>
            <a:ext cx="3162300" cy="1628775"/>
          </a:xfrm>
          <a:prstGeom prst="rect">
            <a:avLst/>
          </a:prstGeom>
        </p:spPr>
      </p:pic>
    </p:spTree>
    <p:extLst>
      <p:ext uri="{BB962C8B-B14F-4D97-AF65-F5344CB8AC3E}">
        <p14:creationId xmlns:p14="http://schemas.microsoft.com/office/powerpoint/2010/main" val="842236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1695834" y="196900"/>
            <a:ext cx="9099166" cy="755742"/>
          </a:xfrm>
        </p:spPr>
        <p:txBody>
          <a:bodyPr/>
          <a:lstStyle/>
          <a:p>
            <a:pPr algn="ctr"/>
            <a:r>
              <a:rPr lang="en-US" sz="4000" dirty="0">
                <a:solidFill>
                  <a:schemeClr val="accent3">
                    <a:lumMod val="60000"/>
                    <a:lumOff val="40000"/>
                  </a:schemeClr>
                </a:solidFill>
              </a:rPr>
              <a:t>Conversion of output to visual</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sp>
        <p:nvSpPr>
          <p:cNvPr id="12" name="Arrow: Right 11">
            <a:extLst>
              <a:ext uri="{FF2B5EF4-FFF2-40B4-BE49-F238E27FC236}">
                <a16:creationId xmlns:a16="http://schemas.microsoft.com/office/drawing/2014/main" id="{658BEAF6-9179-57E2-02A1-B55C979E1E8F}"/>
              </a:ext>
            </a:extLst>
          </p:cNvPr>
          <p:cNvSpPr/>
          <p:nvPr/>
        </p:nvSpPr>
        <p:spPr>
          <a:xfrm>
            <a:off x="4998128" y="2298272"/>
            <a:ext cx="1168421" cy="381740"/>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6">
            <a:extLst>
              <a:ext uri="{FF2B5EF4-FFF2-40B4-BE49-F238E27FC236}">
                <a16:creationId xmlns:a16="http://schemas.microsoft.com/office/drawing/2014/main" id="{7E078909-1A28-3D97-DDA3-3B4D65DF0EF1}"/>
              </a:ext>
            </a:extLst>
          </p:cNvPr>
          <p:cNvSpPr txBox="1">
            <a:spLocks/>
          </p:cNvSpPr>
          <p:nvPr/>
        </p:nvSpPr>
        <p:spPr>
          <a:xfrm>
            <a:off x="1546417" y="4260218"/>
            <a:ext cx="9099166" cy="755742"/>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gn="ctr"/>
            <a:r>
              <a:rPr lang="en-US" sz="4000" dirty="0">
                <a:solidFill>
                  <a:schemeClr val="accent3">
                    <a:lumMod val="60000"/>
                    <a:lumOff val="40000"/>
                  </a:schemeClr>
                </a:solidFill>
              </a:rPr>
              <a:t>Insights</a:t>
            </a:r>
          </a:p>
        </p:txBody>
      </p:sp>
      <p:sp>
        <p:nvSpPr>
          <p:cNvPr id="16" name="TextBox 15">
            <a:extLst>
              <a:ext uri="{FF2B5EF4-FFF2-40B4-BE49-F238E27FC236}">
                <a16:creationId xmlns:a16="http://schemas.microsoft.com/office/drawing/2014/main" id="{6AB930E3-F64B-3CAF-58E8-04FE32A3E508}"/>
              </a:ext>
            </a:extLst>
          </p:cNvPr>
          <p:cNvSpPr txBox="1"/>
          <p:nvPr/>
        </p:nvSpPr>
        <p:spPr>
          <a:xfrm>
            <a:off x="1935085" y="5050634"/>
            <a:ext cx="8859915" cy="369332"/>
          </a:xfrm>
          <a:prstGeom prst="rect">
            <a:avLst/>
          </a:prstGeom>
          <a:noFill/>
        </p:spPr>
        <p:txBody>
          <a:bodyPr wrap="square">
            <a:spAutoFit/>
          </a:bodyPr>
          <a:lstStyle/>
          <a:p>
            <a:pPr marL="285750" indent="-285750" algn="just">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00A0A98-FBA6-4F1B-2EA8-3F794D159B5D}"/>
              </a:ext>
            </a:extLst>
          </p:cNvPr>
          <p:cNvSpPr txBox="1"/>
          <p:nvPr/>
        </p:nvSpPr>
        <p:spPr>
          <a:xfrm>
            <a:off x="1935085" y="4826675"/>
            <a:ext cx="8859915" cy="2031325"/>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rgbClr val="00B050"/>
                </a:solidFill>
              </a:rPr>
              <a:t>Quarter 1 </a:t>
            </a:r>
            <a:r>
              <a:rPr lang="en-US" dirty="0"/>
              <a:t>which consists of months September, October, November had the </a:t>
            </a:r>
            <a:r>
              <a:rPr lang="en-US" dirty="0">
                <a:solidFill>
                  <a:srgbClr val="00B050"/>
                </a:solidFill>
              </a:rPr>
              <a:t>highest sold quantity for the fiscal_year 2020 </a:t>
            </a:r>
          </a:p>
          <a:p>
            <a:pPr marL="285750" indent="-285750" algn="just">
              <a:buFont typeface="Arial" panose="020B0604020202020204" pitchFamily="34" charset="0"/>
              <a:buChar char="•"/>
            </a:pPr>
            <a:r>
              <a:rPr lang="en-US" dirty="0"/>
              <a:t>The reason for </a:t>
            </a:r>
            <a:r>
              <a:rPr lang="en-US" dirty="0">
                <a:solidFill>
                  <a:srgbClr val="00B050"/>
                </a:solidFill>
              </a:rPr>
              <a:t>high sales </a:t>
            </a:r>
            <a:r>
              <a:rPr lang="en-US" dirty="0"/>
              <a:t>during this period is again same as said previously as it is </a:t>
            </a:r>
            <a:r>
              <a:rPr lang="en-US" dirty="0">
                <a:solidFill>
                  <a:srgbClr val="00B050"/>
                </a:solidFill>
              </a:rPr>
              <a:t>festival time</a:t>
            </a:r>
            <a:r>
              <a:rPr lang="en-US" dirty="0"/>
              <a:t> in India.</a:t>
            </a:r>
          </a:p>
          <a:p>
            <a:pPr marL="285750" indent="-285750" algn="just">
              <a:buFont typeface="Arial" panose="020B0604020202020204" pitchFamily="34" charset="0"/>
              <a:buChar char="•"/>
            </a:pPr>
            <a:r>
              <a:rPr lang="en-US" dirty="0"/>
              <a:t>The </a:t>
            </a:r>
            <a:r>
              <a:rPr lang="en-US" dirty="0">
                <a:solidFill>
                  <a:srgbClr val="FF0000"/>
                </a:solidFill>
              </a:rPr>
              <a:t>sales dropped down in Q3 of 2020 </a:t>
            </a:r>
            <a:r>
              <a:rPr lang="en-US" dirty="0"/>
              <a:t>which consists of months March, April, May as majority of the nations went under lockdown during these times as </a:t>
            </a:r>
            <a:r>
              <a:rPr lang="en-US" dirty="0">
                <a:solidFill>
                  <a:srgbClr val="FF0000"/>
                </a:solidFill>
              </a:rPr>
              <a:t>Covid</a:t>
            </a:r>
            <a:r>
              <a:rPr lang="en-US" dirty="0"/>
              <a:t> hit entire world.</a:t>
            </a:r>
          </a:p>
        </p:txBody>
      </p:sp>
      <p:pic>
        <p:nvPicPr>
          <p:cNvPr id="3" name="Picture 2">
            <a:extLst>
              <a:ext uri="{FF2B5EF4-FFF2-40B4-BE49-F238E27FC236}">
                <a16:creationId xmlns:a16="http://schemas.microsoft.com/office/drawing/2014/main" id="{D5B69733-2CD3-77F6-0364-32CE9ABF6026}"/>
              </a:ext>
            </a:extLst>
          </p:cNvPr>
          <p:cNvPicPr>
            <a:picLocks noChangeAspect="1"/>
          </p:cNvPicPr>
          <p:nvPr/>
        </p:nvPicPr>
        <p:blipFill>
          <a:blip r:embed="rId2"/>
          <a:stretch>
            <a:fillRect/>
          </a:stretch>
        </p:blipFill>
        <p:spPr>
          <a:xfrm>
            <a:off x="1043680" y="1663684"/>
            <a:ext cx="3162300" cy="1628775"/>
          </a:xfrm>
          <a:prstGeom prst="rect">
            <a:avLst/>
          </a:prstGeom>
        </p:spPr>
      </p:pic>
      <p:pic>
        <p:nvPicPr>
          <p:cNvPr id="10" name="Picture 9">
            <a:extLst>
              <a:ext uri="{FF2B5EF4-FFF2-40B4-BE49-F238E27FC236}">
                <a16:creationId xmlns:a16="http://schemas.microsoft.com/office/drawing/2014/main" id="{58AFAD1A-7C8D-020E-1FEB-83A35D7BE7F5}"/>
              </a:ext>
            </a:extLst>
          </p:cNvPr>
          <p:cNvPicPr>
            <a:picLocks noChangeAspect="1"/>
          </p:cNvPicPr>
          <p:nvPr/>
        </p:nvPicPr>
        <p:blipFill>
          <a:blip r:embed="rId3"/>
          <a:stretch>
            <a:fillRect/>
          </a:stretch>
        </p:blipFill>
        <p:spPr>
          <a:xfrm>
            <a:off x="6703145" y="1138963"/>
            <a:ext cx="4934111" cy="2926438"/>
          </a:xfrm>
          <a:prstGeom prst="rect">
            <a:avLst/>
          </a:prstGeom>
        </p:spPr>
      </p:pic>
    </p:spTree>
    <p:extLst>
      <p:ext uri="{BB962C8B-B14F-4D97-AF65-F5344CB8AC3E}">
        <p14:creationId xmlns:p14="http://schemas.microsoft.com/office/powerpoint/2010/main" val="2859447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479839" y="884017"/>
            <a:ext cx="8486608" cy="5055144"/>
          </a:xfrm>
        </p:spPr>
        <p:txBody>
          <a:bodyPr/>
          <a:lstStyle/>
          <a:p>
            <a:r>
              <a:rPr lang="en-US" b="1" dirty="0">
                <a:solidFill>
                  <a:srgbClr val="FFC000"/>
                </a:solidFill>
              </a:rPr>
              <a:t>Background :  </a:t>
            </a:r>
          </a:p>
          <a:p>
            <a:pPr algn="just"/>
            <a:r>
              <a:rPr lang="en-US" dirty="0">
                <a:solidFill>
                  <a:srgbClr val="FFFFFF"/>
                </a:solidFill>
              </a:rPr>
              <a:t>	Atliq Hardware’s (imaginary company) is one of the leading computer hardware producers in India and well expanded in other countries too.</a:t>
            </a:r>
          </a:p>
          <a:p>
            <a:r>
              <a:rPr lang="en-US" b="1" dirty="0">
                <a:solidFill>
                  <a:srgbClr val="FFC000"/>
                </a:solidFill>
              </a:rPr>
              <a:t>Problem :  </a:t>
            </a:r>
          </a:p>
          <a:p>
            <a:pPr algn="just"/>
            <a:r>
              <a:rPr lang="en-US" dirty="0">
                <a:solidFill>
                  <a:srgbClr val="FFFFFF"/>
                </a:solidFill>
              </a:rPr>
              <a:t>	The management found out that they do not get enough insights to make quick and smart data-informed decisions. For this purpose, they want to expand their data analytics team and thus they want to hire someone who is good in both technical and soft skills. Therefore, they conducted SQL challenge.</a:t>
            </a:r>
          </a:p>
          <a:p>
            <a:r>
              <a:rPr lang="en-US" b="1" dirty="0">
                <a:solidFill>
                  <a:srgbClr val="FFC000"/>
                </a:solidFill>
              </a:rPr>
              <a:t>Task :  </a:t>
            </a:r>
          </a:p>
          <a:p>
            <a:r>
              <a:rPr lang="en-US" dirty="0">
                <a:solidFill>
                  <a:srgbClr val="FFFFFF"/>
                </a:solidFill>
              </a:rPr>
              <a:t>	I am one of those applicant who has taken this SQL challenge and I need to give insights on 10 ad-hoc request’s which has been asked by the hiring manager.</a:t>
            </a:r>
          </a:p>
          <a:p>
            <a:endParaRPr lang="en-US" dirty="0">
              <a:solidFill>
                <a:srgbClr val="FFFFFF"/>
              </a:solidFill>
            </a:endParaRPr>
          </a:p>
          <a:p>
            <a:endParaRPr lang="en-US" dirty="0">
              <a:solidFill>
                <a:srgbClr val="FFFFFF"/>
              </a:solidFill>
            </a:endParaRPr>
          </a:p>
        </p:txBody>
      </p:sp>
      <p:pic>
        <p:nvPicPr>
          <p:cNvPr id="10" name="Picture Placeholder 9" descr="Person pointing at the stock market graph with virtual screen">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a:blip r:embed="rId2"/>
          <a:srcRect/>
          <a:stretch/>
        </p:blipFill>
        <p:spPr>
          <a:xfrm>
            <a:off x="9105013"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Illuminated technology network on a dark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a:effectLst/>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373309" y="1439333"/>
            <a:ext cx="5316705" cy="1908699"/>
          </a:xfrm>
        </p:spPr>
        <p:txBody>
          <a:bodyPr vert="horz" wrap="square" lIns="0" tIns="0" rIns="0" bIns="0" rtlCol="0" anchor="b" anchorCtr="0">
            <a:normAutofit fontScale="90000"/>
          </a:bodyPr>
          <a:lstStyle/>
          <a:p>
            <a:r>
              <a:rPr lang="en-US" sz="2400" b="1" dirty="0">
                <a:latin typeface="Roboto" panose="020B0604020202020204" pitchFamily="2" charset="0"/>
              </a:rPr>
              <a:t>Which channel helped to bring more gross sales in the fiscal year 2021 and the percentage of contribution?</a:t>
            </a:r>
            <a:br>
              <a:rPr lang="en-US" sz="2400" b="1" dirty="0">
                <a:latin typeface="Roboto" panose="020B0604020202020204" pitchFamily="2" charset="0"/>
              </a:rPr>
            </a:br>
            <a:br>
              <a:rPr lang="en-US" sz="2400" b="1" dirty="0">
                <a:latin typeface="Roboto" panose="020B0604020202020204" pitchFamily="2" charset="0"/>
              </a:rPr>
            </a:br>
            <a:r>
              <a:rPr lang="en-US" sz="2400" b="1" dirty="0">
                <a:latin typeface="Roboto" panose="020B0604020202020204" pitchFamily="2" charset="0"/>
              </a:rPr>
              <a:t>The final output contains these fields </a:t>
            </a:r>
            <a:r>
              <a:rPr lang="en-US" sz="2400" b="1" dirty="0" err="1">
                <a:latin typeface="Roboto" panose="020B0604020202020204" pitchFamily="2" charset="0"/>
              </a:rPr>
              <a:t>channel,gross_sales_mln,percentage</a:t>
            </a:r>
            <a:endParaRPr lang="en-US" sz="2400" b="1" dirty="0">
              <a:latin typeface="Roboto" panose="020B0604020202020204" pitchFamily="2"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20</a:t>
            </a:fld>
            <a:endParaRPr lang="en-US"/>
          </a:p>
        </p:txBody>
      </p:sp>
      <p:sp>
        <p:nvSpPr>
          <p:cNvPr id="6" name="TextBox 5">
            <a:extLst>
              <a:ext uri="{FF2B5EF4-FFF2-40B4-BE49-F238E27FC236}">
                <a16:creationId xmlns:a16="http://schemas.microsoft.com/office/drawing/2014/main" id="{B929320B-4914-0C67-BC4B-7360BBC49118}"/>
              </a:ext>
            </a:extLst>
          </p:cNvPr>
          <p:cNvSpPr txBox="1"/>
          <p:nvPr/>
        </p:nvSpPr>
        <p:spPr>
          <a:xfrm>
            <a:off x="550863" y="427279"/>
            <a:ext cx="3275413" cy="584775"/>
          </a:xfrm>
          <a:prstGeom prst="rect">
            <a:avLst/>
          </a:prstGeom>
          <a:noFill/>
        </p:spPr>
        <p:txBody>
          <a:bodyPr wrap="square">
            <a:spAutoFit/>
          </a:bodyPr>
          <a:lstStyle/>
          <a:p>
            <a:r>
              <a:rPr lang="en-US" sz="3200" kern="1200" dirty="0">
                <a:solidFill>
                  <a:srgbClr val="FFC000"/>
                </a:solidFill>
                <a:latin typeface="Amasis MT Pro" panose="020B0604020202020204" pitchFamily="18" charset="0"/>
              </a:rPr>
              <a:t>Request 9:</a:t>
            </a:r>
            <a:endParaRPr lang="en-US" sz="3200" dirty="0">
              <a:solidFill>
                <a:srgbClr val="FFC000"/>
              </a:solidFill>
            </a:endParaRPr>
          </a:p>
        </p:txBody>
      </p:sp>
      <p:sp>
        <p:nvSpPr>
          <p:cNvPr id="10" name="TextBox 9">
            <a:extLst>
              <a:ext uri="{FF2B5EF4-FFF2-40B4-BE49-F238E27FC236}">
                <a16:creationId xmlns:a16="http://schemas.microsoft.com/office/drawing/2014/main" id="{BA0B062F-67DB-F462-0BE8-6468F982C7E8}"/>
              </a:ext>
            </a:extLst>
          </p:cNvPr>
          <p:cNvSpPr txBox="1"/>
          <p:nvPr/>
        </p:nvSpPr>
        <p:spPr>
          <a:xfrm>
            <a:off x="8107210" y="837377"/>
            <a:ext cx="1605155" cy="584775"/>
          </a:xfrm>
          <a:prstGeom prst="rect">
            <a:avLst/>
          </a:prstGeom>
          <a:noFill/>
        </p:spPr>
        <p:txBody>
          <a:bodyPr wrap="square">
            <a:spAutoFit/>
          </a:bodyPr>
          <a:lstStyle/>
          <a:p>
            <a:r>
              <a:rPr lang="en-US" sz="3200" dirty="0">
                <a:solidFill>
                  <a:srgbClr val="FFC000"/>
                </a:solidFill>
                <a:latin typeface="Amasis MT Pro" panose="020B0604020202020204" pitchFamily="18" charset="0"/>
              </a:rPr>
              <a:t>Output</a:t>
            </a:r>
            <a:r>
              <a:rPr lang="en-US" sz="3200" kern="1200" dirty="0">
                <a:solidFill>
                  <a:srgbClr val="FFC000"/>
                </a:solidFill>
                <a:latin typeface="Amasis MT Pro" panose="020B0604020202020204" pitchFamily="18" charset="0"/>
              </a:rPr>
              <a:t>:</a:t>
            </a:r>
            <a:endParaRPr lang="en-US" sz="3200" dirty="0">
              <a:solidFill>
                <a:srgbClr val="FFC000"/>
              </a:solidFill>
            </a:endParaRPr>
          </a:p>
        </p:txBody>
      </p:sp>
      <p:pic>
        <p:nvPicPr>
          <p:cNvPr id="9" name="Picture 8">
            <a:extLst>
              <a:ext uri="{FF2B5EF4-FFF2-40B4-BE49-F238E27FC236}">
                <a16:creationId xmlns:a16="http://schemas.microsoft.com/office/drawing/2014/main" id="{D0D55259-87B0-CF41-42B4-67659CC04F80}"/>
              </a:ext>
            </a:extLst>
          </p:cNvPr>
          <p:cNvPicPr>
            <a:picLocks noChangeAspect="1"/>
          </p:cNvPicPr>
          <p:nvPr/>
        </p:nvPicPr>
        <p:blipFill>
          <a:blip r:embed="rId4"/>
          <a:stretch>
            <a:fillRect/>
          </a:stretch>
        </p:blipFill>
        <p:spPr>
          <a:xfrm>
            <a:off x="6501988" y="1920106"/>
            <a:ext cx="4486275" cy="1333500"/>
          </a:xfrm>
          <a:prstGeom prst="rect">
            <a:avLst/>
          </a:prstGeom>
        </p:spPr>
      </p:pic>
      <p:pic>
        <p:nvPicPr>
          <p:cNvPr id="12" name="Picture 11">
            <a:extLst>
              <a:ext uri="{FF2B5EF4-FFF2-40B4-BE49-F238E27FC236}">
                <a16:creationId xmlns:a16="http://schemas.microsoft.com/office/drawing/2014/main" id="{FC19B0B5-44C8-2436-E280-C5D09D07F919}"/>
              </a:ext>
            </a:extLst>
          </p:cNvPr>
          <p:cNvPicPr>
            <a:picLocks noChangeAspect="1"/>
          </p:cNvPicPr>
          <p:nvPr/>
        </p:nvPicPr>
        <p:blipFill>
          <a:blip r:embed="rId5"/>
          <a:stretch>
            <a:fillRect/>
          </a:stretch>
        </p:blipFill>
        <p:spPr>
          <a:xfrm>
            <a:off x="407861" y="4954020"/>
            <a:ext cx="4722474" cy="1737325"/>
          </a:xfrm>
          <a:prstGeom prst="rect">
            <a:avLst/>
          </a:prstGeom>
        </p:spPr>
      </p:pic>
      <p:sp>
        <p:nvSpPr>
          <p:cNvPr id="13" name="TextBox 12">
            <a:extLst>
              <a:ext uri="{FF2B5EF4-FFF2-40B4-BE49-F238E27FC236}">
                <a16:creationId xmlns:a16="http://schemas.microsoft.com/office/drawing/2014/main" id="{D7CB2AB5-D942-584A-A60F-EAA8ADA0678D}"/>
              </a:ext>
            </a:extLst>
          </p:cNvPr>
          <p:cNvSpPr txBox="1"/>
          <p:nvPr/>
        </p:nvSpPr>
        <p:spPr>
          <a:xfrm>
            <a:off x="338757" y="4369245"/>
            <a:ext cx="4791578" cy="584775"/>
          </a:xfrm>
          <a:prstGeom prst="rect">
            <a:avLst/>
          </a:prstGeom>
          <a:noFill/>
        </p:spPr>
        <p:txBody>
          <a:bodyPr wrap="square">
            <a:spAutoFit/>
          </a:bodyPr>
          <a:lstStyle/>
          <a:p>
            <a:r>
              <a:rPr lang="en-US" sz="3200" dirty="0">
                <a:solidFill>
                  <a:srgbClr val="FFC000"/>
                </a:solidFill>
                <a:latin typeface="Amasis MT Pro" panose="020B0604020202020204" pitchFamily="18" charset="0"/>
              </a:rPr>
              <a:t>Distribution of Channels</a:t>
            </a:r>
            <a:endParaRPr lang="en-US" sz="3200" dirty="0">
              <a:solidFill>
                <a:srgbClr val="FFC000"/>
              </a:solidFill>
            </a:endParaRPr>
          </a:p>
        </p:txBody>
      </p:sp>
    </p:spTree>
    <p:extLst>
      <p:ext uri="{BB962C8B-B14F-4D97-AF65-F5344CB8AC3E}">
        <p14:creationId xmlns:p14="http://schemas.microsoft.com/office/powerpoint/2010/main" val="1828890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1695834" y="196900"/>
            <a:ext cx="9099166" cy="755742"/>
          </a:xfrm>
        </p:spPr>
        <p:txBody>
          <a:bodyPr/>
          <a:lstStyle/>
          <a:p>
            <a:pPr algn="ctr"/>
            <a:r>
              <a:rPr lang="en-US" sz="4000" dirty="0">
                <a:solidFill>
                  <a:schemeClr val="accent3">
                    <a:lumMod val="60000"/>
                    <a:lumOff val="40000"/>
                  </a:schemeClr>
                </a:solidFill>
              </a:rPr>
              <a:t>Conversion of output to visual</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21</a:t>
            </a:fld>
            <a:endParaRPr lang="en-US"/>
          </a:p>
        </p:txBody>
      </p:sp>
      <p:sp>
        <p:nvSpPr>
          <p:cNvPr id="12" name="Arrow: Right 11">
            <a:extLst>
              <a:ext uri="{FF2B5EF4-FFF2-40B4-BE49-F238E27FC236}">
                <a16:creationId xmlns:a16="http://schemas.microsoft.com/office/drawing/2014/main" id="{658BEAF6-9179-57E2-02A1-B55C979E1E8F}"/>
              </a:ext>
            </a:extLst>
          </p:cNvPr>
          <p:cNvSpPr/>
          <p:nvPr/>
        </p:nvSpPr>
        <p:spPr>
          <a:xfrm>
            <a:off x="5675767" y="2224690"/>
            <a:ext cx="1139300" cy="381740"/>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6">
            <a:extLst>
              <a:ext uri="{FF2B5EF4-FFF2-40B4-BE49-F238E27FC236}">
                <a16:creationId xmlns:a16="http://schemas.microsoft.com/office/drawing/2014/main" id="{7E078909-1A28-3D97-DDA3-3B4D65DF0EF1}"/>
              </a:ext>
            </a:extLst>
          </p:cNvPr>
          <p:cNvSpPr txBox="1">
            <a:spLocks/>
          </p:cNvSpPr>
          <p:nvPr/>
        </p:nvSpPr>
        <p:spPr>
          <a:xfrm>
            <a:off x="1546417" y="4260218"/>
            <a:ext cx="9099166" cy="755742"/>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gn="ctr"/>
            <a:r>
              <a:rPr lang="en-US" sz="4000" dirty="0">
                <a:solidFill>
                  <a:schemeClr val="accent3">
                    <a:lumMod val="60000"/>
                    <a:lumOff val="40000"/>
                  </a:schemeClr>
                </a:solidFill>
              </a:rPr>
              <a:t>Insights</a:t>
            </a:r>
          </a:p>
        </p:txBody>
      </p:sp>
      <p:sp>
        <p:nvSpPr>
          <p:cNvPr id="16" name="TextBox 15">
            <a:extLst>
              <a:ext uri="{FF2B5EF4-FFF2-40B4-BE49-F238E27FC236}">
                <a16:creationId xmlns:a16="http://schemas.microsoft.com/office/drawing/2014/main" id="{6AB930E3-F64B-3CAF-58E8-04FE32A3E508}"/>
              </a:ext>
            </a:extLst>
          </p:cNvPr>
          <p:cNvSpPr txBox="1"/>
          <p:nvPr/>
        </p:nvSpPr>
        <p:spPr>
          <a:xfrm>
            <a:off x="1935085" y="5050634"/>
            <a:ext cx="8859915" cy="369332"/>
          </a:xfrm>
          <a:prstGeom prst="rect">
            <a:avLst/>
          </a:prstGeom>
          <a:noFill/>
        </p:spPr>
        <p:txBody>
          <a:bodyPr wrap="square">
            <a:spAutoFit/>
          </a:bodyPr>
          <a:lstStyle/>
          <a:p>
            <a:pPr marL="285750" indent="-285750" algn="just">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00A0A98-FBA6-4F1B-2EA8-3F794D159B5D}"/>
              </a:ext>
            </a:extLst>
          </p:cNvPr>
          <p:cNvSpPr txBox="1"/>
          <p:nvPr/>
        </p:nvSpPr>
        <p:spPr>
          <a:xfrm>
            <a:off x="1935085" y="4871150"/>
            <a:ext cx="8859915" cy="923330"/>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rgbClr val="00B050"/>
                </a:solidFill>
              </a:rPr>
              <a:t>Retailer</a:t>
            </a:r>
            <a:r>
              <a:rPr lang="en-US" dirty="0"/>
              <a:t> channel has the</a:t>
            </a:r>
            <a:r>
              <a:rPr lang="en-US" dirty="0">
                <a:solidFill>
                  <a:srgbClr val="00B050"/>
                </a:solidFill>
              </a:rPr>
              <a:t> highest </a:t>
            </a:r>
            <a:r>
              <a:rPr lang="en-US" dirty="0"/>
              <a:t>contribution followed by Direct channel for the </a:t>
            </a:r>
            <a:r>
              <a:rPr lang="en-US" dirty="0">
                <a:solidFill>
                  <a:srgbClr val="00B050"/>
                </a:solidFill>
              </a:rPr>
              <a:t>fiscal year 2021. </a:t>
            </a:r>
          </a:p>
          <a:p>
            <a:pPr marL="285750" indent="-285750" algn="just">
              <a:buFont typeface="Arial" panose="020B0604020202020204" pitchFamily="34" charset="0"/>
              <a:buChar char="•"/>
            </a:pPr>
            <a:r>
              <a:rPr lang="en-US" dirty="0">
                <a:solidFill>
                  <a:srgbClr val="FF0000"/>
                </a:solidFill>
              </a:rPr>
              <a:t>Distributor</a:t>
            </a:r>
            <a:r>
              <a:rPr lang="en-US" dirty="0"/>
              <a:t> channel had the </a:t>
            </a:r>
            <a:r>
              <a:rPr lang="en-US" dirty="0">
                <a:solidFill>
                  <a:srgbClr val="FF0000"/>
                </a:solidFill>
              </a:rPr>
              <a:t>least </a:t>
            </a:r>
            <a:r>
              <a:rPr lang="en-US" dirty="0"/>
              <a:t>contribution for that fiscal year.</a:t>
            </a:r>
          </a:p>
        </p:txBody>
      </p:sp>
      <p:pic>
        <p:nvPicPr>
          <p:cNvPr id="8" name="Picture 7">
            <a:extLst>
              <a:ext uri="{FF2B5EF4-FFF2-40B4-BE49-F238E27FC236}">
                <a16:creationId xmlns:a16="http://schemas.microsoft.com/office/drawing/2014/main" id="{3009F595-EE21-681A-5F09-8468F5588D46}"/>
              </a:ext>
            </a:extLst>
          </p:cNvPr>
          <p:cNvPicPr>
            <a:picLocks noChangeAspect="1"/>
          </p:cNvPicPr>
          <p:nvPr/>
        </p:nvPicPr>
        <p:blipFill>
          <a:blip r:embed="rId2"/>
          <a:stretch>
            <a:fillRect/>
          </a:stretch>
        </p:blipFill>
        <p:spPr>
          <a:xfrm>
            <a:off x="701289" y="1839472"/>
            <a:ext cx="4486275" cy="1333500"/>
          </a:xfrm>
          <a:prstGeom prst="rect">
            <a:avLst/>
          </a:prstGeom>
        </p:spPr>
      </p:pic>
      <p:pic>
        <p:nvPicPr>
          <p:cNvPr id="11" name="Picture 10">
            <a:extLst>
              <a:ext uri="{FF2B5EF4-FFF2-40B4-BE49-F238E27FC236}">
                <a16:creationId xmlns:a16="http://schemas.microsoft.com/office/drawing/2014/main" id="{8C7B5D15-BD1D-C62E-F620-47B29451DC17}"/>
              </a:ext>
            </a:extLst>
          </p:cNvPr>
          <p:cNvPicPr>
            <a:picLocks noChangeAspect="1"/>
          </p:cNvPicPr>
          <p:nvPr/>
        </p:nvPicPr>
        <p:blipFill>
          <a:blip r:embed="rId3"/>
          <a:stretch>
            <a:fillRect/>
          </a:stretch>
        </p:blipFill>
        <p:spPr>
          <a:xfrm>
            <a:off x="7303270" y="1349692"/>
            <a:ext cx="4213595" cy="2536012"/>
          </a:xfrm>
          <a:prstGeom prst="rect">
            <a:avLst/>
          </a:prstGeom>
        </p:spPr>
      </p:pic>
    </p:spTree>
    <p:extLst>
      <p:ext uri="{BB962C8B-B14F-4D97-AF65-F5344CB8AC3E}">
        <p14:creationId xmlns:p14="http://schemas.microsoft.com/office/powerpoint/2010/main" val="2793702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Illuminated technology network on a dark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a:effectLst/>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373308" y="1632506"/>
            <a:ext cx="5316705" cy="1908699"/>
          </a:xfrm>
        </p:spPr>
        <p:txBody>
          <a:bodyPr vert="horz" wrap="square" lIns="0" tIns="0" rIns="0" bIns="0" rtlCol="0" anchor="b" anchorCtr="0">
            <a:normAutofit fontScale="90000"/>
          </a:bodyPr>
          <a:lstStyle/>
          <a:p>
            <a:r>
              <a:rPr lang="en-US" sz="2400" b="1" dirty="0">
                <a:latin typeface="Roboto" panose="020B0604020202020204" pitchFamily="2" charset="0"/>
              </a:rPr>
              <a:t>Get the Top 3 products in each division that have a high </a:t>
            </a:r>
            <a:r>
              <a:rPr lang="en-US" sz="2400" b="1" dirty="0" err="1">
                <a:latin typeface="Roboto" panose="020B0604020202020204" pitchFamily="2" charset="0"/>
              </a:rPr>
              <a:t>total_sold_quantity</a:t>
            </a:r>
            <a:r>
              <a:rPr lang="en-US" sz="2400" b="1" dirty="0">
                <a:latin typeface="Roboto" panose="020B0604020202020204" pitchFamily="2" charset="0"/>
              </a:rPr>
              <a:t> in the fiscal_year 2021?</a:t>
            </a:r>
            <a:br>
              <a:rPr lang="en-US" sz="2400" b="1" dirty="0">
                <a:latin typeface="Roboto" panose="020B0604020202020204" pitchFamily="2" charset="0"/>
              </a:rPr>
            </a:br>
            <a:br>
              <a:rPr lang="en-US" sz="2400" b="1" dirty="0">
                <a:latin typeface="Roboto" panose="020B0604020202020204" pitchFamily="2" charset="0"/>
              </a:rPr>
            </a:br>
            <a:r>
              <a:rPr lang="en-US" sz="2400" b="1" dirty="0">
                <a:latin typeface="Roboto" panose="020B0604020202020204" pitchFamily="2" charset="0"/>
              </a:rPr>
              <a:t>The final output contains these fields </a:t>
            </a:r>
            <a:r>
              <a:rPr lang="en-US" sz="2400" b="1" dirty="0" err="1">
                <a:latin typeface="Roboto" panose="020B0604020202020204" pitchFamily="2" charset="0"/>
              </a:rPr>
              <a:t>division,product_code,product</a:t>
            </a:r>
            <a:r>
              <a:rPr lang="en-US" sz="2400" b="1" dirty="0">
                <a:latin typeface="Roboto" panose="020B0604020202020204" pitchFamily="2" charset="0"/>
              </a:rPr>
              <a:t>, </a:t>
            </a:r>
            <a:r>
              <a:rPr lang="en-US" sz="2400" b="1" dirty="0" err="1">
                <a:latin typeface="Roboto" panose="020B0604020202020204" pitchFamily="2" charset="0"/>
              </a:rPr>
              <a:t>total_qty_sold,rank_order</a:t>
            </a:r>
            <a:endParaRPr lang="en-US" sz="2400" b="1" dirty="0">
              <a:latin typeface="Roboto" panose="020B0604020202020204" pitchFamily="2"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22</a:t>
            </a:fld>
            <a:endParaRPr lang="en-US"/>
          </a:p>
        </p:txBody>
      </p:sp>
      <p:sp>
        <p:nvSpPr>
          <p:cNvPr id="6" name="TextBox 5">
            <a:extLst>
              <a:ext uri="{FF2B5EF4-FFF2-40B4-BE49-F238E27FC236}">
                <a16:creationId xmlns:a16="http://schemas.microsoft.com/office/drawing/2014/main" id="{B929320B-4914-0C67-BC4B-7360BBC49118}"/>
              </a:ext>
            </a:extLst>
          </p:cNvPr>
          <p:cNvSpPr txBox="1"/>
          <p:nvPr/>
        </p:nvSpPr>
        <p:spPr>
          <a:xfrm>
            <a:off x="550863" y="427279"/>
            <a:ext cx="3275413" cy="584775"/>
          </a:xfrm>
          <a:prstGeom prst="rect">
            <a:avLst/>
          </a:prstGeom>
          <a:noFill/>
        </p:spPr>
        <p:txBody>
          <a:bodyPr wrap="square">
            <a:spAutoFit/>
          </a:bodyPr>
          <a:lstStyle/>
          <a:p>
            <a:r>
              <a:rPr lang="en-US" sz="3200" kern="1200" dirty="0">
                <a:solidFill>
                  <a:srgbClr val="FFC000"/>
                </a:solidFill>
                <a:latin typeface="Amasis MT Pro" panose="020B0604020202020204" pitchFamily="18" charset="0"/>
              </a:rPr>
              <a:t>Request </a:t>
            </a:r>
            <a:r>
              <a:rPr lang="en-US" sz="3200" dirty="0">
                <a:solidFill>
                  <a:srgbClr val="FFC000"/>
                </a:solidFill>
                <a:latin typeface="Amasis MT Pro" panose="020B0604020202020204" pitchFamily="18" charset="0"/>
              </a:rPr>
              <a:t>10</a:t>
            </a:r>
            <a:r>
              <a:rPr lang="en-US" sz="3200" kern="1200" dirty="0">
                <a:solidFill>
                  <a:srgbClr val="FFC000"/>
                </a:solidFill>
                <a:latin typeface="Amasis MT Pro" panose="020B0604020202020204" pitchFamily="18" charset="0"/>
              </a:rPr>
              <a:t>:</a:t>
            </a:r>
            <a:endParaRPr lang="en-US" sz="3200" dirty="0">
              <a:solidFill>
                <a:srgbClr val="FFC000"/>
              </a:solidFill>
            </a:endParaRPr>
          </a:p>
        </p:txBody>
      </p:sp>
      <p:sp>
        <p:nvSpPr>
          <p:cNvPr id="10" name="TextBox 9">
            <a:extLst>
              <a:ext uri="{FF2B5EF4-FFF2-40B4-BE49-F238E27FC236}">
                <a16:creationId xmlns:a16="http://schemas.microsoft.com/office/drawing/2014/main" id="{BA0B062F-67DB-F462-0BE8-6468F982C7E8}"/>
              </a:ext>
            </a:extLst>
          </p:cNvPr>
          <p:cNvSpPr txBox="1"/>
          <p:nvPr/>
        </p:nvSpPr>
        <p:spPr>
          <a:xfrm>
            <a:off x="8648748" y="917276"/>
            <a:ext cx="1605155" cy="584775"/>
          </a:xfrm>
          <a:prstGeom prst="rect">
            <a:avLst/>
          </a:prstGeom>
          <a:noFill/>
        </p:spPr>
        <p:txBody>
          <a:bodyPr wrap="square">
            <a:spAutoFit/>
          </a:bodyPr>
          <a:lstStyle/>
          <a:p>
            <a:r>
              <a:rPr lang="en-US" sz="3200" dirty="0">
                <a:solidFill>
                  <a:srgbClr val="FFC000"/>
                </a:solidFill>
                <a:latin typeface="Amasis MT Pro" panose="020B0604020202020204" pitchFamily="18" charset="0"/>
              </a:rPr>
              <a:t>Output</a:t>
            </a:r>
            <a:r>
              <a:rPr lang="en-US" sz="3200" kern="1200" dirty="0">
                <a:solidFill>
                  <a:srgbClr val="FFC000"/>
                </a:solidFill>
                <a:latin typeface="Amasis MT Pro" panose="020B0604020202020204" pitchFamily="18" charset="0"/>
              </a:rPr>
              <a:t>:</a:t>
            </a:r>
            <a:endParaRPr lang="en-US" sz="3200" dirty="0">
              <a:solidFill>
                <a:srgbClr val="FFC000"/>
              </a:solidFill>
            </a:endParaRPr>
          </a:p>
        </p:txBody>
      </p:sp>
      <p:pic>
        <p:nvPicPr>
          <p:cNvPr id="3" name="Picture 2">
            <a:extLst>
              <a:ext uri="{FF2B5EF4-FFF2-40B4-BE49-F238E27FC236}">
                <a16:creationId xmlns:a16="http://schemas.microsoft.com/office/drawing/2014/main" id="{C75D978D-78BF-AD5B-0AC9-6257EC4CF354}"/>
              </a:ext>
            </a:extLst>
          </p:cNvPr>
          <p:cNvPicPr>
            <a:picLocks noChangeAspect="1"/>
          </p:cNvPicPr>
          <p:nvPr/>
        </p:nvPicPr>
        <p:blipFill>
          <a:blip r:embed="rId4"/>
          <a:stretch>
            <a:fillRect/>
          </a:stretch>
        </p:blipFill>
        <p:spPr>
          <a:xfrm>
            <a:off x="6501987" y="1570362"/>
            <a:ext cx="5316705" cy="2158329"/>
          </a:xfrm>
          <a:prstGeom prst="rect">
            <a:avLst/>
          </a:prstGeom>
        </p:spPr>
      </p:pic>
    </p:spTree>
    <p:extLst>
      <p:ext uri="{BB962C8B-B14F-4D97-AF65-F5344CB8AC3E}">
        <p14:creationId xmlns:p14="http://schemas.microsoft.com/office/powerpoint/2010/main" val="2727286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1695834" y="196900"/>
            <a:ext cx="9099166" cy="755742"/>
          </a:xfrm>
        </p:spPr>
        <p:txBody>
          <a:bodyPr/>
          <a:lstStyle/>
          <a:p>
            <a:pPr algn="ctr"/>
            <a:r>
              <a:rPr lang="en-US" sz="4000" dirty="0">
                <a:solidFill>
                  <a:schemeClr val="accent3">
                    <a:lumMod val="60000"/>
                    <a:lumOff val="40000"/>
                  </a:schemeClr>
                </a:solidFill>
              </a:rPr>
              <a:t>Conversion of output to visual</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23</a:t>
            </a:fld>
            <a:endParaRPr lang="en-US"/>
          </a:p>
        </p:txBody>
      </p:sp>
      <p:sp>
        <p:nvSpPr>
          <p:cNvPr id="12" name="Arrow: Right 11">
            <a:extLst>
              <a:ext uri="{FF2B5EF4-FFF2-40B4-BE49-F238E27FC236}">
                <a16:creationId xmlns:a16="http://schemas.microsoft.com/office/drawing/2014/main" id="{658BEAF6-9179-57E2-02A1-B55C979E1E8F}"/>
              </a:ext>
            </a:extLst>
          </p:cNvPr>
          <p:cNvSpPr/>
          <p:nvPr/>
        </p:nvSpPr>
        <p:spPr>
          <a:xfrm>
            <a:off x="5788241" y="2224690"/>
            <a:ext cx="799438" cy="381740"/>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6">
            <a:extLst>
              <a:ext uri="{FF2B5EF4-FFF2-40B4-BE49-F238E27FC236}">
                <a16:creationId xmlns:a16="http://schemas.microsoft.com/office/drawing/2014/main" id="{7E078909-1A28-3D97-DDA3-3B4D65DF0EF1}"/>
              </a:ext>
            </a:extLst>
          </p:cNvPr>
          <p:cNvSpPr txBox="1">
            <a:spLocks/>
          </p:cNvSpPr>
          <p:nvPr/>
        </p:nvSpPr>
        <p:spPr>
          <a:xfrm>
            <a:off x="1546417" y="4260218"/>
            <a:ext cx="9099166" cy="755742"/>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gn="ctr"/>
            <a:r>
              <a:rPr lang="en-US" sz="4000" dirty="0">
                <a:solidFill>
                  <a:schemeClr val="accent3">
                    <a:lumMod val="60000"/>
                    <a:lumOff val="40000"/>
                  </a:schemeClr>
                </a:solidFill>
              </a:rPr>
              <a:t>Insights</a:t>
            </a:r>
          </a:p>
        </p:txBody>
      </p:sp>
      <p:sp>
        <p:nvSpPr>
          <p:cNvPr id="16" name="TextBox 15">
            <a:extLst>
              <a:ext uri="{FF2B5EF4-FFF2-40B4-BE49-F238E27FC236}">
                <a16:creationId xmlns:a16="http://schemas.microsoft.com/office/drawing/2014/main" id="{6AB930E3-F64B-3CAF-58E8-04FE32A3E508}"/>
              </a:ext>
            </a:extLst>
          </p:cNvPr>
          <p:cNvSpPr txBox="1"/>
          <p:nvPr/>
        </p:nvSpPr>
        <p:spPr>
          <a:xfrm>
            <a:off x="1935085" y="5050634"/>
            <a:ext cx="8859915" cy="369332"/>
          </a:xfrm>
          <a:prstGeom prst="rect">
            <a:avLst/>
          </a:prstGeom>
          <a:noFill/>
        </p:spPr>
        <p:txBody>
          <a:bodyPr wrap="square">
            <a:spAutoFit/>
          </a:bodyPr>
          <a:lstStyle/>
          <a:p>
            <a:pPr marL="285750" indent="-285750" algn="just">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00A0A98-FBA6-4F1B-2EA8-3F794D159B5D}"/>
              </a:ext>
            </a:extLst>
          </p:cNvPr>
          <p:cNvSpPr txBox="1"/>
          <p:nvPr/>
        </p:nvSpPr>
        <p:spPr>
          <a:xfrm>
            <a:off x="1935085" y="4871150"/>
            <a:ext cx="8859915" cy="1754326"/>
          </a:xfrm>
          <a:prstGeom prst="rect">
            <a:avLst/>
          </a:prstGeom>
          <a:noFill/>
        </p:spPr>
        <p:txBody>
          <a:bodyPr wrap="square">
            <a:spAutoFit/>
          </a:bodyPr>
          <a:lstStyle/>
          <a:p>
            <a:pPr marL="285750" indent="-285750" algn="just">
              <a:buFont typeface="Arial" panose="020B0604020202020204" pitchFamily="34" charset="0"/>
              <a:buChar char="•"/>
            </a:pPr>
            <a:r>
              <a:rPr lang="en-US" dirty="0"/>
              <a:t>The top 3 sold products for FY2021 belonging to division N&amp;S are all pen drives with variation in DRC as plus and premium.</a:t>
            </a:r>
          </a:p>
          <a:p>
            <a:pPr marL="285750" indent="-285750" algn="just">
              <a:buFont typeface="Arial" panose="020B0604020202020204" pitchFamily="34" charset="0"/>
              <a:buChar char="•"/>
            </a:pPr>
            <a:r>
              <a:rPr lang="en-US" dirty="0"/>
              <a:t>The top 3 sold products for FY2021 belonging to division P&amp;A are all Mouse with variation in Maxima Ms as standard1 and Plus 2.</a:t>
            </a:r>
          </a:p>
          <a:p>
            <a:pPr marL="285750" indent="-285750" algn="just">
              <a:buFont typeface="Arial" panose="020B0604020202020204" pitchFamily="34" charset="0"/>
              <a:buChar char="•"/>
            </a:pPr>
            <a:r>
              <a:rPr lang="en-US" dirty="0"/>
              <a:t>The top 3 sold products for FY2021 belonging to division PC all personal laptops with variation in AQ Digit as standard blue and Premium Misty Green.</a:t>
            </a:r>
          </a:p>
        </p:txBody>
      </p:sp>
      <p:pic>
        <p:nvPicPr>
          <p:cNvPr id="2" name="Picture 1">
            <a:extLst>
              <a:ext uri="{FF2B5EF4-FFF2-40B4-BE49-F238E27FC236}">
                <a16:creationId xmlns:a16="http://schemas.microsoft.com/office/drawing/2014/main" id="{CD59918D-6982-18F4-D457-0AAB619D6C12}"/>
              </a:ext>
            </a:extLst>
          </p:cNvPr>
          <p:cNvPicPr>
            <a:picLocks noChangeAspect="1"/>
          </p:cNvPicPr>
          <p:nvPr/>
        </p:nvPicPr>
        <p:blipFill>
          <a:blip r:embed="rId2"/>
          <a:stretch>
            <a:fillRect/>
          </a:stretch>
        </p:blipFill>
        <p:spPr>
          <a:xfrm>
            <a:off x="287618" y="1543915"/>
            <a:ext cx="5316705" cy="2158329"/>
          </a:xfrm>
          <a:prstGeom prst="rect">
            <a:avLst/>
          </a:prstGeom>
        </p:spPr>
      </p:pic>
      <p:pic>
        <p:nvPicPr>
          <p:cNvPr id="5" name="Picture 4">
            <a:extLst>
              <a:ext uri="{FF2B5EF4-FFF2-40B4-BE49-F238E27FC236}">
                <a16:creationId xmlns:a16="http://schemas.microsoft.com/office/drawing/2014/main" id="{22986EAF-03EC-13A8-7970-B86E74B90CE6}"/>
              </a:ext>
            </a:extLst>
          </p:cNvPr>
          <p:cNvPicPr>
            <a:picLocks noChangeAspect="1"/>
          </p:cNvPicPr>
          <p:nvPr/>
        </p:nvPicPr>
        <p:blipFill>
          <a:blip r:embed="rId3"/>
          <a:stretch>
            <a:fillRect/>
          </a:stretch>
        </p:blipFill>
        <p:spPr>
          <a:xfrm>
            <a:off x="6771597" y="1240400"/>
            <a:ext cx="5132785" cy="2801541"/>
          </a:xfrm>
          <a:prstGeom prst="rect">
            <a:avLst/>
          </a:prstGeom>
        </p:spPr>
      </p:pic>
    </p:spTree>
    <p:extLst>
      <p:ext uri="{BB962C8B-B14F-4D97-AF65-F5344CB8AC3E}">
        <p14:creationId xmlns:p14="http://schemas.microsoft.com/office/powerpoint/2010/main" val="1263328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3075565" y="2281560"/>
            <a:ext cx="6698749" cy="1330723"/>
          </a:xfrm>
        </p:spPr>
        <p:txBody>
          <a:bodyPr/>
          <a:lstStyle/>
          <a:p>
            <a:pPr algn="ctr"/>
            <a:r>
              <a:rPr lang="en-US" sz="8800"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4616838" y="3612283"/>
            <a:ext cx="4118790" cy="1049419"/>
          </a:xfrm>
        </p:spPr>
        <p:txBody>
          <a:bodyPr/>
          <a:lstStyle/>
          <a:p>
            <a:r>
              <a:rPr lang="en-US" sz="4400" dirty="0"/>
              <a:t>Happy Learning</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24</a:t>
            </a:fld>
            <a:endParaRPr lang="en-US"/>
          </a:p>
        </p:txBody>
      </p:sp>
    </p:spTree>
    <p:extLst>
      <p:ext uri="{BB962C8B-B14F-4D97-AF65-F5344CB8AC3E}">
        <p14:creationId xmlns:p14="http://schemas.microsoft.com/office/powerpoint/2010/main" val="324779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603682" y="196900"/>
            <a:ext cx="10777491" cy="755742"/>
          </a:xfrm>
        </p:spPr>
        <p:txBody>
          <a:bodyPr/>
          <a:lstStyle/>
          <a:p>
            <a:pPr algn="ctr"/>
            <a:r>
              <a:rPr lang="en-US" sz="4000" dirty="0">
                <a:solidFill>
                  <a:schemeClr val="accent3">
                    <a:lumMod val="60000"/>
                    <a:lumOff val="40000"/>
                  </a:schemeClr>
                </a:solidFill>
              </a:rPr>
              <a:t>Understanding Atliq Hardware’s Business Model</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grpSp>
        <p:nvGrpSpPr>
          <p:cNvPr id="9" name="Group 8">
            <a:extLst>
              <a:ext uri="{FF2B5EF4-FFF2-40B4-BE49-F238E27FC236}">
                <a16:creationId xmlns:a16="http://schemas.microsoft.com/office/drawing/2014/main" id="{BC96DB95-0833-734B-3A3A-87FEAF6A9475}"/>
              </a:ext>
            </a:extLst>
          </p:cNvPr>
          <p:cNvGrpSpPr/>
          <p:nvPr/>
        </p:nvGrpSpPr>
        <p:grpSpPr>
          <a:xfrm>
            <a:off x="411096" y="907039"/>
            <a:ext cx="5144253" cy="2521961"/>
            <a:chOff x="375585" y="1541395"/>
            <a:chExt cx="5144253" cy="2521961"/>
          </a:xfrm>
        </p:grpSpPr>
        <p:pic>
          <p:nvPicPr>
            <p:cNvPr id="4" name="Picture 3" descr="Diagram&#10;&#10;Description automatically generated with medium confidence">
              <a:extLst>
                <a:ext uri="{FF2B5EF4-FFF2-40B4-BE49-F238E27FC236}">
                  <a16:creationId xmlns:a16="http://schemas.microsoft.com/office/drawing/2014/main" id="{7915DB44-DA5A-6012-33B3-10A7157A274A}"/>
                </a:ext>
              </a:extLst>
            </p:cNvPr>
            <p:cNvPicPr>
              <a:picLocks noChangeAspect="1"/>
            </p:cNvPicPr>
            <p:nvPr/>
          </p:nvPicPr>
          <p:blipFill>
            <a:blip r:embed="rId2"/>
            <a:stretch>
              <a:fillRect/>
            </a:stretch>
          </p:blipFill>
          <p:spPr>
            <a:xfrm>
              <a:off x="375585" y="1541395"/>
              <a:ext cx="5144253" cy="2521961"/>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D0D3C9A9-7DC8-3E15-C79D-E40872D9527A}"/>
                </a:ext>
              </a:extLst>
            </p:cNvPr>
            <p:cNvPicPr>
              <a:picLocks noChangeAspect="1"/>
            </p:cNvPicPr>
            <p:nvPr/>
          </p:nvPicPr>
          <p:blipFill>
            <a:blip r:embed="rId3"/>
            <a:stretch>
              <a:fillRect/>
            </a:stretch>
          </p:blipFill>
          <p:spPr>
            <a:xfrm>
              <a:off x="488272" y="3154872"/>
              <a:ext cx="1047565" cy="908483"/>
            </a:xfrm>
            <a:prstGeom prst="rect">
              <a:avLst/>
            </a:prstGeom>
          </p:spPr>
        </p:pic>
      </p:grpSp>
      <p:pic>
        <p:nvPicPr>
          <p:cNvPr id="11" name="Picture 10">
            <a:extLst>
              <a:ext uri="{FF2B5EF4-FFF2-40B4-BE49-F238E27FC236}">
                <a16:creationId xmlns:a16="http://schemas.microsoft.com/office/drawing/2014/main" id="{557B09A0-D51C-0170-70D1-097D336CC596}"/>
              </a:ext>
            </a:extLst>
          </p:cNvPr>
          <p:cNvPicPr>
            <a:picLocks noChangeAspect="1"/>
          </p:cNvPicPr>
          <p:nvPr/>
        </p:nvPicPr>
        <p:blipFill>
          <a:blip r:embed="rId4"/>
          <a:stretch>
            <a:fillRect/>
          </a:stretch>
        </p:blipFill>
        <p:spPr>
          <a:xfrm>
            <a:off x="5928555" y="1082478"/>
            <a:ext cx="5621433" cy="2216686"/>
          </a:xfrm>
          <a:prstGeom prst="rect">
            <a:avLst/>
          </a:prstGeom>
        </p:spPr>
      </p:pic>
      <p:pic>
        <p:nvPicPr>
          <p:cNvPr id="14" name="Picture 13">
            <a:extLst>
              <a:ext uri="{FF2B5EF4-FFF2-40B4-BE49-F238E27FC236}">
                <a16:creationId xmlns:a16="http://schemas.microsoft.com/office/drawing/2014/main" id="{9976DB3F-8240-B183-C9A3-DDC844B33426}"/>
              </a:ext>
            </a:extLst>
          </p:cNvPr>
          <p:cNvPicPr>
            <a:picLocks noChangeAspect="1"/>
          </p:cNvPicPr>
          <p:nvPr/>
        </p:nvPicPr>
        <p:blipFill>
          <a:blip r:embed="rId5"/>
          <a:stretch>
            <a:fillRect/>
          </a:stretch>
        </p:blipFill>
        <p:spPr>
          <a:xfrm>
            <a:off x="3567318" y="4139139"/>
            <a:ext cx="4722474" cy="1737325"/>
          </a:xfrm>
          <a:prstGeom prst="rect">
            <a:avLst/>
          </a:prstGeom>
        </p:spPr>
      </p:pic>
      <p:sp>
        <p:nvSpPr>
          <p:cNvPr id="15" name="Title 6">
            <a:extLst>
              <a:ext uri="{FF2B5EF4-FFF2-40B4-BE49-F238E27FC236}">
                <a16:creationId xmlns:a16="http://schemas.microsoft.com/office/drawing/2014/main" id="{7B23510F-178A-B2E0-EC7C-C73838574841}"/>
              </a:ext>
            </a:extLst>
          </p:cNvPr>
          <p:cNvSpPr txBox="1">
            <a:spLocks/>
          </p:cNvSpPr>
          <p:nvPr/>
        </p:nvSpPr>
        <p:spPr>
          <a:xfrm>
            <a:off x="621762" y="6129341"/>
            <a:ext cx="10777491" cy="755742"/>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gn="ctr"/>
            <a:endParaRPr lang="en-US" sz="2000" dirty="0">
              <a:solidFill>
                <a:schemeClr val="accent3">
                  <a:lumMod val="60000"/>
                  <a:lumOff val="40000"/>
                </a:schemeClr>
              </a:solidFill>
            </a:endParaRPr>
          </a:p>
        </p:txBody>
      </p:sp>
      <p:sp>
        <p:nvSpPr>
          <p:cNvPr id="17" name="Title 6">
            <a:extLst>
              <a:ext uri="{FF2B5EF4-FFF2-40B4-BE49-F238E27FC236}">
                <a16:creationId xmlns:a16="http://schemas.microsoft.com/office/drawing/2014/main" id="{746C9A93-4994-39E9-F4AC-4CF09F049CD8}"/>
              </a:ext>
            </a:extLst>
          </p:cNvPr>
          <p:cNvSpPr txBox="1">
            <a:spLocks/>
          </p:cNvSpPr>
          <p:nvPr/>
        </p:nvSpPr>
        <p:spPr>
          <a:xfrm>
            <a:off x="707254" y="6129339"/>
            <a:ext cx="10777491" cy="507707"/>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gn="ctr"/>
            <a:r>
              <a:rPr lang="en-US" sz="1400" b="1" dirty="0">
                <a:latin typeface="poppins" panose="00000500000000000000" pitchFamily="2" charset="0"/>
              </a:rPr>
              <a:t>All images credit – Codebasics </a:t>
            </a:r>
            <a:r>
              <a:rPr lang="en-US" sz="1400" b="1" i="0" dirty="0">
                <a:effectLst/>
                <a:latin typeface="poppins" panose="00000500000000000000" pitchFamily="2" charset="0"/>
              </a:rPr>
              <a:t>SQL Beginner to Advanced For Data Professionals course</a:t>
            </a:r>
          </a:p>
          <a:p>
            <a:pPr algn="ctr"/>
            <a:r>
              <a:rPr lang="en-US" sz="1400" b="1" dirty="0">
                <a:latin typeface="poppins" panose="00000500000000000000" pitchFamily="2" charset="0"/>
              </a:rPr>
              <a:t>Link: https://codebasics.io/courses/sql-beginner-to-advanced-for-data-professionals</a:t>
            </a:r>
            <a:endParaRPr lang="en-US" sz="1400" b="1" i="0" dirty="0">
              <a:effectLst/>
              <a:latin typeface="poppins" panose="00000500000000000000" pitchFamily="2" charset="0"/>
            </a:endParaRPr>
          </a:p>
          <a:p>
            <a:pPr algn="ctr"/>
            <a:endParaRPr lang="en-US" sz="4000" dirty="0">
              <a:solidFill>
                <a:schemeClr val="accent3">
                  <a:lumMod val="60000"/>
                  <a:lumOff val="40000"/>
                </a:schemeClr>
              </a:solidFill>
            </a:endParaRPr>
          </a:p>
        </p:txBody>
      </p:sp>
    </p:spTree>
    <p:extLst>
      <p:ext uri="{BB962C8B-B14F-4D97-AF65-F5344CB8AC3E}">
        <p14:creationId xmlns:p14="http://schemas.microsoft.com/office/powerpoint/2010/main" val="4027261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Illuminated technology network on a dark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a:xfrm>
            <a:off x="0" y="8878"/>
            <a:ext cx="12192000" cy="6858000"/>
          </a:xfrm>
          <a:effectLst/>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621885" y="1012054"/>
            <a:ext cx="4988803" cy="1404866"/>
          </a:xfrm>
        </p:spPr>
        <p:txBody>
          <a:bodyPr vert="horz" wrap="square" lIns="0" tIns="0" rIns="0" bIns="0" rtlCol="0" anchor="b" anchorCtr="0">
            <a:normAutofit fontScale="90000"/>
          </a:bodyPr>
          <a:lstStyle/>
          <a:p>
            <a:pPr algn="just"/>
            <a:br>
              <a:rPr lang="en-US" sz="6400" kern="1200" dirty="0">
                <a:solidFill>
                  <a:schemeClr val="tx1"/>
                </a:solidFill>
                <a:latin typeface="+mj-lt"/>
                <a:ea typeface="+mj-ea"/>
                <a:cs typeface="+mj-cs"/>
              </a:rPr>
            </a:br>
            <a:br>
              <a:rPr lang="en-US" sz="1800" b="0" i="0" u="none" strike="noStrike" baseline="0" dirty="0">
                <a:solidFill>
                  <a:srgbClr val="000000"/>
                </a:solidFill>
                <a:latin typeface="Roboto" panose="020B0604020202020204" pitchFamily="2" charset="0"/>
              </a:rPr>
            </a:br>
            <a:br>
              <a:rPr lang="en-US" sz="1800" b="0" i="0" u="none" strike="noStrike" baseline="0" dirty="0">
                <a:latin typeface="Roboto" panose="020B0604020202020204" pitchFamily="2" charset="0"/>
              </a:rPr>
            </a:br>
            <a:r>
              <a:rPr lang="en-US" sz="2700" b="1" i="0" u="none" strike="noStrike" baseline="0" dirty="0">
                <a:latin typeface="Roboto" panose="020B0604020202020204" pitchFamily="2" charset="0"/>
              </a:rPr>
              <a:t>Provide the list of markets in which customer "Atliq Exclusive" operates its business in the APAC region. </a:t>
            </a:r>
            <a:endParaRPr lang="en-US" sz="6400" b="1" kern="1200" dirty="0">
              <a:solidFill>
                <a:schemeClr val="tx1"/>
              </a:solidFill>
              <a:latin typeface="+mj-lt"/>
              <a:ea typeface="+mj-ea"/>
              <a:cs typeface="+mj-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sp>
        <p:nvSpPr>
          <p:cNvPr id="6" name="TextBox 5">
            <a:extLst>
              <a:ext uri="{FF2B5EF4-FFF2-40B4-BE49-F238E27FC236}">
                <a16:creationId xmlns:a16="http://schemas.microsoft.com/office/drawing/2014/main" id="{B929320B-4914-0C67-BC4B-7360BBC49118}"/>
              </a:ext>
            </a:extLst>
          </p:cNvPr>
          <p:cNvSpPr txBox="1"/>
          <p:nvPr/>
        </p:nvSpPr>
        <p:spPr>
          <a:xfrm>
            <a:off x="550863" y="427279"/>
            <a:ext cx="3275413" cy="584775"/>
          </a:xfrm>
          <a:prstGeom prst="rect">
            <a:avLst/>
          </a:prstGeom>
          <a:noFill/>
        </p:spPr>
        <p:txBody>
          <a:bodyPr wrap="square">
            <a:spAutoFit/>
          </a:bodyPr>
          <a:lstStyle/>
          <a:p>
            <a:r>
              <a:rPr lang="en-US" sz="3200" kern="1200" dirty="0">
                <a:solidFill>
                  <a:srgbClr val="FFC000"/>
                </a:solidFill>
                <a:latin typeface="Amasis MT Pro" panose="020B0604020202020204" pitchFamily="18" charset="0"/>
              </a:rPr>
              <a:t>Request 1:</a:t>
            </a:r>
            <a:endParaRPr lang="en-US" sz="3200" dirty="0">
              <a:solidFill>
                <a:srgbClr val="FFC000"/>
              </a:solidFill>
            </a:endParaRPr>
          </a:p>
        </p:txBody>
      </p:sp>
      <p:pic>
        <p:nvPicPr>
          <p:cNvPr id="9" name="Picture 8">
            <a:extLst>
              <a:ext uri="{FF2B5EF4-FFF2-40B4-BE49-F238E27FC236}">
                <a16:creationId xmlns:a16="http://schemas.microsoft.com/office/drawing/2014/main" id="{C6614059-9DF9-FBAD-17FC-5EFE1E58F8BD}"/>
              </a:ext>
            </a:extLst>
          </p:cNvPr>
          <p:cNvPicPr>
            <a:picLocks noChangeAspect="1"/>
          </p:cNvPicPr>
          <p:nvPr/>
        </p:nvPicPr>
        <p:blipFill>
          <a:blip r:embed="rId4"/>
          <a:stretch>
            <a:fillRect/>
          </a:stretch>
        </p:blipFill>
        <p:spPr>
          <a:xfrm>
            <a:off x="7183838" y="1446829"/>
            <a:ext cx="1819275" cy="3076575"/>
          </a:xfrm>
          <a:prstGeom prst="rect">
            <a:avLst/>
          </a:prstGeom>
          <a:effectLst/>
        </p:spPr>
      </p:pic>
      <p:sp>
        <p:nvSpPr>
          <p:cNvPr id="10" name="TextBox 9">
            <a:extLst>
              <a:ext uri="{FF2B5EF4-FFF2-40B4-BE49-F238E27FC236}">
                <a16:creationId xmlns:a16="http://schemas.microsoft.com/office/drawing/2014/main" id="{BA0B062F-67DB-F462-0BE8-6468F982C7E8}"/>
              </a:ext>
            </a:extLst>
          </p:cNvPr>
          <p:cNvSpPr txBox="1"/>
          <p:nvPr/>
        </p:nvSpPr>
        <p:spPr>
          <a:xfrm>
            <a:off x="7263637" y="746874"/>
            <a:ext cx="3275413" cy="584775"/>
          </a:xfrm>
          <a:prstGeom prst="rect">
            <a:avLst/>
          </a:prstGeom>
          <a:noFill/>
        </p:spPr>
        <p:txBody>
          <a:bodyPr wrap="square">
            <a:spAutoFit/>
          </a:bodyPr>
          <a:lstStyle/>
          <a:p>
            <a:r>
              <a:rPr lang="en-US" sz="3200" dirty="0">
                <a:solidFill>
                  <a:srgbClr val="FFC000"/>
                </a:solidFill>
                <a:latin typeface="Amasis MT Pro" panose="020B0604020202020204" pitchFamily="18" charset="0"/>
              </a:rPr>
              <a:t>Output</a:t>
            </a:r>
            <a:r>
              <a:rPr lang="en-US" sz="3200" kern="1200" dirty="0">
                <a:solidFill>
                  <a:srgbClr val="FFC000"/>
                </a:solidFill>
                <a:latin typeface="Amasis MT Pro" panose="020B0604020202020204" pitchFamily="18" charset="0"/>
              </a:rPr>
              <a:t>:</a:t>
            </a:r>
            <a:endParaRPr lang="en-US" sz="3200" dirty="0">
              <a:solidFill>
                <a:srgbClr val="FFC000"/>
              </a:solidFill>
            </a:endParaRPr>
          </a:p>
        </p:txBody>
      </p:sp>
    </p:spTree>
    <p:extLst>
      <p:ext uri="{BB962C8B-B14F-4D97-AF65-F5344CB8AC3E}">
        <p14:creationId xmlns:p14="http://schemas.microsoft.com/office/powerpoint/2010/main" val="3538229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1695834" y="196900"/>
            <a:ext cx="9099166" cy="755742"/>
          </a:xfrm>
        </p:spPr>
        <p:txBody>
          <a:bodyPr/>
          <a:lstStyle/>
          <a:p>
            <a:pPr algn="ctr"/>
            <a:r>
              <a:rPr lang="en-US" sz="4000" dirty="0">
                <a:solidFill>
                  <a:schemeClr val="accent3">
                    <a:lumMod val="60000"/>
                    <a:lumOff val="40000"/>
                  </a:schemeClr>
                </a:solidFill>
              </a:rPr>
              <a:t>Conversion of output to visual</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pic>
        <p:nvPicPr>
          <p:cNvPr id="10" name="Picture 9">
            <a:extLst>
              <a:ext uri="{FF2B5EF4-FFF2-40B4-BE49-F238E27FC236}">
                <a16:creationId xmlns:a16="http://schemas.microsoft.com/office/drawing/2014/main" id="{4EF5B433-0B36-0A1B-4A78-7489137A884D}"/>
              </a:ext>
            </a:extLst>
          </p:cNvPr>
          <p:cNvPicPr>
            <a:picLocks noChangeAspect="1"/>
          </p:cNvPicPr>
          <p:nvPr/>
        </p:nvPicPr>
        <p:blipFill>
          <a:blip r:embed="rId2"/>
          <a:stretch>
            <a:fillRect/>
          </a:stretch>
        </p:blipFill>
        <p:spPr>
          <a:xfrm>
            <a:off x="786196" y="1073967"/>
            <a:ext cx="1819275" cy="3076575"/>
          </a:xfrm>
          <a:prstGeom prst="rect">
            <a:avLst/>
          </a:prstGeom>
          <a:effectLst/>
        </p:spPr>
      </p:pic>
      <p:sp>
        <p:nvSpPr>
          <p:cNvPr id="12" name="Arrow: Right 11">
            <a:extLst>
              <a:ext uri="{FF2B5EF4-FFF2-40B4-BE49-F238E27FC236}">
                <a16:creationId xmlns:a16="http://schemas.microsoft.com/office/drawing/2014/main" id="{658BEAF6-9179-57E2-02A1-B55C979E1E8F}"/>
              </a:ext>
            </a:extLst>
          </p:cNvPr>
          <p:cNvSpPr/>
          <p:nvPr/>
        </p:nvSpPr>
        <p:spPr>
          <a:xfrm>
            <a:off x="3359150" y="2356074"/>
            <a:ext cx="2157274" cy="381740"/>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FF00"/>
              </a:highlight>
            </a:endParaRPr>
          </a:p>
        </p:txBody>
      </p:sp>
      <p:sp>
        <p:nvSpPr>
          <p:cNvPr id="13" name="Title 6">
            <a:extLst>
              <a:ext uri="{FF2B5EF4-FFF2-40B4-BE49-F238E27FC236}">
                <a16:creationId xmlns:a16="http://schemas.microsoft.com/office/drawing/2014/main" id="{7E078909-1A28-3D97-DDA3-3B4D65DF0EF1}"/>
              </a:ext>
            </a:extLst>
          </p:cNvPr>
          <p:cNvSpPr txBox="1">
            <a:spLocks/>
          </p:cNvSpPr>
          <p:nvPr/>
        </p:nvSpPr>
        <p:spPr>
          <a:xfrm>
            <a:off x="1546417" y="4407383"/>
            <a:ext cx="9099166" cy="755742"/>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gn="ctr"/>
            <a:r>
              <a:rPr lang="en-US" sz="4000" dirty="0">
                <a:solidFill>
                  <a:schemeClr val="accent3">
                    <a:lumMod val="60000"/>
                    <a:lumOff val="40000"/>
                  </a:schemeClr>
                </a:solidFill>
              </a:rPr>
              <a:t>Insights</a:t>
            </a:r>
          </a:p>
        </p:txBody>
      </p:sp>
      <p:sp>
        <p:nvSpPr>
          <p:cNvPr id="16" name="TextBox 15">
            <a:extLst>
              <a:ext uri="{FF2B5EF4-FFF2-40B4-BE49-F238E27FC236}">
                <a16:creationId xmlns:a16="http://schemas.microsoft.com/office/drawing/2014/main" id="{6AB930E3-F64B-3CAF-58E8-04FE32A3E508}"/>
              </a:ext>
            </a:extLst>
          </p:cNvPr>
          <p:cNvSpPr txBox="1"/>
          <p:nvPr/>
        </p:nvSpPr>
        <p:spPr>
          <a:xfrm>
            <a:off x="1935085" y="5050634"/>
            <a:ext cx="8859915" cy="369332"/>
          </a:xfrm>
          <a:prstGeom prst="rect">
            <a:avLst/>
          </a:prstGeom>
          <a:noFill/>
        </p:spPr>
        <p:txBody>
          <a:bodyPr wrap="square">
            <a:spAutoFit/>
          </a:bodyPr>
          <a:lstStyle/>
          <a:p>
            <a:r>
              <a:rPr lang="en-US" sz="1800" b="0" i="0" u="none" strike="noStrike" baseline="0" dirty="0">
                <a:latin typeface="Roboto" panose="02000000000000000000" pitchFamily="2" charset="0"/>
              </a:rPr>
              <a:t>Our customer "</a:t>
            </a:r>
            <a:r>
              <a:rPr lang="en-US" sz="1800" b="0" i="0" u="none" strike="noStrike" baseline="0" dirty="0">
                <a:solidFill>
                  <a:srgbClr val="00B050"/>
                </a:solidFill>
                <a:latin typeface="Roboto" panose="02000000000000000000" pitchFamily="2" charset="0"/>
              </a:rPr>
              <a:t>Atliq Exclusive</a:t>
            </a:r>
            <a:r>
              <a:rPr lang="en-US" sz="1800" b="0" i="0" u="none" strike="noStrike" baseline="0" dirty="0">
                <a:latin typeface="Roboto" panose="02000000000000000000" pitchFamily="2" charset="0"/>
              </a:rPr>
              <a:t>" operates its business in the </a:t>
            </a:r>
            <a:r>
              <a:rPr lang="en-US" sz="1800" b="0" i="0" u="none" strike="noStrike" baseline="0" dirty="0">
                <a:solidFill>
                  <a:srgbClr val="00B050"/>
                </a:solidFill>
                <a:latin typeface="Roboto" panose="02000000000000000000" pitchFamily="2" charset="0"/>
              </a:rPr>
              <a:t>APAC</a:t>
            </a:r>
            <a:r>
              <a:rPr lang="en-US" sz="1800" b="0" i="0" u="none" strike="noStrike" baseline="0" dirty="0">
                <a:latin typeface="Roboto" panose="02000000000000000000" pitchFamily="2" charset="0"/>
              </a:rPr>
              <a:t> region </a:t>
            </a:r>
            <a:r>
              <a:rPr lang="en-US" sz="1800" dirty="0">
                <a:latin typeface="Arial" panose="020B0604020202020204" pitchFamily="34" charset="0"/>
              </a:rPr>
              <a:t>in </a:t>
            </a:r>
            <a:r>
              <a:rPr lang="en-US" sz="1800" dirty="0">
                <a:solidFill>
                  <a:srgbClr val="00B050"/>
                </a:solidFill>
                <a:latin typeface="Arial" panose="020B0604020202020204" pitchFamily="34" charset="0"/>
              </a:rPr>
              <a:t>8 markets</a:t>
            </a:r>
            <a:r>
              <a:rPr lang="en-US" sz="1800" b="0" i="0" u="none" strike="noStrike" baseline="0" dirty="0">
                <a:solidFill>
                  <a:srgbClr val="00B050"/>
                </a:solidFill>
                <a:latin typeface="Arial" panose="020B0604020202020204" pitchFamily="34" charset="0"/>
              </a:rPr>
              <a:t> </a:t>
            </a:r>
            <a:endParaRPr lang="en-US" dirty="0">
              <a:solidFill>
                <a:srgbClr val="00B050"/>
              </a:solidFill>
            </a:endParaRPr>
          </a:p>
        </p:txBody>
      </p:sp>
      <p:pic>
        <p:nvPicPr>
          <p:cNvPr id="18" name="Picture 17">
            <a:extLst>
              <a:ext uri="{FF2B5EF4-FFF2-40B4-BE49-F238E27FC236}">
                <a16:creationId xmlns:a16="http://schemas.microsoft.com/office/drawing/2014/main" id="{80A2D06C-7CB6-0646-2051-15CE9E3EAB84}"/>
              </a:ext>
            </a:extLst>
          </p:cNvPr>
          <p:cNvPicPr>
            <a:picLocks noChangeAspect="1"/>
          </p:cNvPicPr>
          <p:nvPr/>
        </p:nvPicPr>
        <p:blipFill>
          <a:blip r:embed="rId3"/>
          <a:stretch>
            <a:fillRect/>
          </a:stretch>
        </p:blipFill>
        <p:spPr>
          <a:xfrm>
            <a:off x="6602138" y="850763"/>
            <a:ext cx="4423927" cy="3428199"/>
          </a:xfrm>
          <a:prstGeom prst="rect">
            <a:avLst/>
          </a:prstGeom>
        </p:spPr>
      </p:pic>
    </p:spTree>
    <p:extLst>
      <p:ext uri="{BB962C8B-B14F-4D97-AF65-F5344CB8AC3E}">
        <p14:creationId xmlns:p14="http://schemas.microsoft.com/office/powerpoint/2010/main" val="374028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Illuminated technology network on a dark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a:effectLst/>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1416696"/>
            <a:ext cx="4988803" cy="1908699"/>
          </a:xfrm>
        </p:spPr>
        <p:txBody>
          <a:bodyPr vert="horz" wrap="square" lIns="0" tIns="0" rIns="0" bIns="0" rtlCol="0" anchor="b" anchorCtr="0">
            <a:normAutofit fontScale="90000"/>
          </a:bodyPr>
          <a:lstStyle/>
          <a:p>
            <a:pPr algn="just"/>
            <a:r>
              <a:rPr lang="en-US" sz="2400" b="1" dirty="0">
                <a:latin typeface="Roboto" panose="020B0604020202020204" pitchFamily="2" charset="0"/>
              </a:rPr>
              <a:t>What is the percentage of unique product increase in 2021 vs 2020?</a:t>
            </a:r>
            <a:br>
              <a:rPr lang="en-US" sz="2400" b="1" dirty="0">
                <a:latin typeface="Roboto" panose="020B0604020202020204" pitchFamily="2" charset="0"/>
              </a:rPr>
            </a:br>
            <a:br>
              <a:rPr lang="en-US" sz="2400" b="1" dirty="0">
                <a:latin typeface="Roboto" panose="020B0604020202020204" pitchFamily="2" charset="0"/>
              </a:rPr>
            </a:br>
            <a:r>
              <a:rPr lang="en-US" sz="2400" b="1" dirty="0">
                <a:latin typeface="Roboto" panose="020B0604020202020204" pitchFamily="2" charset="0"/>
              </a:rPr>
              <a:t>The final output contains these fields unique_products_2020, unique_products_2021, </a:t>
            </a:r>
            <a:r>
              <a:rPr lang="en-US" sz="2400" b="1" dirty="0" err="1">
                <a:latin typeface="Roboto" panose="020B0604020202020204" pitchFamily="2" charset="0"/>
              </a:rPr>
              <a:t>percentage_chg</a:t>
            </a:r>
            <a:endParaRPr lang="en-US" sz="2400" b="1" dirty="0">
              <a:latin typeface="Roboto" panose="020B0604020202020204" pitchFamily="2"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6</a:t>
            </a:fld>
            <a:endParaRPr lang="en-US"/>
          </a:p>
        </p:txBody>
      </p:sp>
      <p:sp>
        <p:nvSpPr>
          <p:cNvPr id="6" name="TextBox 5">
            <a:extLst>
              <a:ext uri="{FF2B5EF4-FFF2-40B4-BE49-F238E27FC236}">
                <a16:creationId xmlns:a16="http://schemas.microsoft.com/office/drawing/2014/main" id="{B929320B-4914-0C67-BC4B-7360BBC49118}"/>
              </a:ext>
            </a:extLst>
          </p:cNvPr>
          <p:cNvSpPr txBox="1"/>
          <p:nvPr/>
        </p:nvSpPr>
        <p:spPr>
          <a:xfrm>
            <a:off x="550863" y="427279"/>
            <a:ext cx="3275413" cy="584775"/>
          </a:xfrm>
          <a:prstGeom prst="rect">
            <a:avLst/>
          </a:prstGeom>
          <a:noFill/>
        </p:spPr>
        <p:txBody>
          <a:bodyPr wrap="square">
            <a:spAutoFit/>
          </a:bodyPr>
          <a:lstStyle/>
          <a:p>
            <a:r>
              <a:rPr lang="en-US" sz="3200" kern="1200" dirty="0">
                <a:solidFill>
                  <a:srgbClr val="FFC000"/>
                </a:solidFill>
                <a:latin typeface="Amasis MT Pro" panose="020B0604020202020204" pitchFamily="18" charset="0"/>
              </a:rPr>
              <a:t>Request 2:</a:t>
            </a:r>
            <a:endParaRPr lang="en-US" sz="3200" dirty="0">
              <a:solidFill>
                <a:srgbClr val="FFC000"/>
              </a:solidFill>
            </a:endParaRPr>
          </a:p>
        </p:txBody>
      </p:sp>
      <p:sp>
        <p:nvSpPr>
          <p:cNvPr id="10" name="TextBox 9">
            <a:extLst>
              <a:ext uri="{FF2B5EF4-FFF2-40B4-BE49-F238E27FC236}">
                <a16:creationId xmlns:a16="http://schemas.microsoft.com/office/drawing/2014/main" id="{BA0B062F-67DB-F462-0BE8-6468F982C7E8}"/>
              </a:ext>
            </a:extLst>
          </p:cNvPr>
          <p:cNvSpPr txBox="1"/>
          <p:nvPr/>
        </p:nvSpPr>
        <p:spPr>
          <a:xfrm>
            <a:off x="8343708" y="831921"/>
            <a:ext cx="1605155" cy="584775"/>
          </a:xfrm>
          <a:prstGeom prst="rect">
            <a:avLst/>
          </a:prstGeom>
          <a:noFill/>
        </p:spPr>
        <p:txBody>
          <a:bodyPr wrap="square">
            <a:spAutoFit/>
          </a:bodyPr>
          <a:lstStyle/>
          <a:p>
            <a:r>
              <a:rPr lang="en-US" sz="3200" dirty="0">
                <a:solidFill>
                  <a:srgbClr val="FFC000"/>
                </a:solidFill>
                <a:latin typeface="Amasis MT Pro" panose="020B0604020202020204" pitchFamily="18" charset="0"/>
              </a:rPr>
              <a:t>Output</a:t>
            </a:r>
            <a:r>
              <a:rPr lang="en-US" sz="3200" kern="1200" dirty="0">
                <a:solidFill>
                  <a:srgbClr val="FFC000"/>
                </a:solidFill>
                <a:latin typeface="Amasis MT Pro" panose="020B0604020202020204" pitchFamily="18" charset="0"/>
              </a:rPr>
              <a:t>:</a:t>
            </a:r>
            <a:endParaRPr lang="en-US" sz="3200" dirty="0">
              <a:solidFill>
                <a:srgbClr val="FFC000"/>
              </a:solidFill>
            </a:endParaRPr>
          </a:p>
        </p:txBody>
      </p:sp>
      <p:pic>
        <p:nvPicPr>
          <p:cNvPr id="3" name="Picture 2">
            <a:extLst>
              <a:ext uri="{FF2B5EF4-FFF2-40B4-BE49-F238E27FC236}">
                <a16:creationId xmlns:a16="http://schemas.microsoft.com/office/drawing/2014/main" id="{521EEEB3-DFD8-14CA-4F93-75F6688CCCD1}"/>
              </a:ext>
            </a:extLst>
          </p:cNvPr>
          <p:cNvPicPr>
            <a:picLocks noChangeAspect="1"/>
          </p:cNvPicPr>
          <p:nvPr/>
        </p:nvPicPr>
        <p:blipFill>
          <a:blip r:embed="rId4"/>
          <a:stretch>
            <a:fillRect/>
          </a:stretch>
        </p:blipFill>
        <p:spPr>
          <a:xfrm>
            <a:off x="6554681" y="1520381"/>
            <a:ext cx="5378757" cy="654238"/>
          </a:xfrm>
          <a:prstGeom prst="rect">
            <a:avLst/>
          </a:prstGeom>
        </p:spPr>
      </p:pic>
    </p:spTree>
    <p:extLst>
      <p:ext uri="{BB962C8B-B14F-4D97-AF65-F5344CB8AC3E}">
        <p14:creationId xmlns:p14="http://schemas.microsoft.com/office/powerpoint/2010/main" val="1233544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1695834" y="196900"/>
            <a:ext cx="9099166" cy="755742"/>
          </a:xfrm>
        </p:spPr>
        <p:txBody>
          <a:bodyPr/>
          <a:lstStyle/>
          <a:p>
            <a:pPr algn="ctr"/>
            <a:r>
              <a:rPr lang="en-US" sz="4000" dirty="0">
                <a:solidFill>
                  <a:schemeClr val="accent3">
                    <a:lumMod val="60000"/>
                    <a:lumOff val="40000"/>
                  </a:schemeClr>
                </a:solidFill>
              </a:rPr>
              <a:t>Conversion of output to visual</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12" name="Arrow: Right 11">
            <a:extLst>
              <a:ext uri="{FF2B5EF4-FFF2-40B4-BE49-F238E27FC236}">
                <a16:creationId xmlns:a16="http://schemas.microsoft.com/office/drawing/2014/main" id="{658BEAF6-9179-57E2-02A1-B55C979E1E8F}"/>
              </a:ext>
            </a:extLst>
          </p:cNvPr>
          <p:cNvSpPr/>
          <p:nvPr/>
        </p:nvSpPr>
        <p:spPr>
          <a:xfrm>
            <a:off x="6015107" y="2405078"/>
            <a:ext cx="1067295" cy="381740"/>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6">
            <a:extLst>
              <a:ext uri="{FF2B5EF4-FFF2-40B4-BE49-F238E27FC236}">
                <a16:creationId xmlns:a16="http://schemas.microsoft.com/office/drawing/2014/main" id="{7E078909-1A28-3D97-DDA3-3B4D65DF0EF1}"/>
              </a:ext>
            </a:extLst>
          </p:cNvPr>
          <p:cNvSpPr txBox="1">
            <a:spLocks/>
          </p:cNvSpPr>
          <p:nvPr/>
        </p:nvSpPr>
        <p:spPr>
          <a:xfrm>
            <a:off x="1546417" y="4407383"/>
            <a:ext cx="9099166" cy="755742"/>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gn="ctr"/>
            <a:r>
              <a:rPr lang="en-US" sz="4000" dirty="0">
                <a:solidFill>
                  <a:schemeClr val="accent3">
                    <a:lumMod val="60000"/>
                    <a:lumOff val="40000"/>
                  </a:schemeClr>
                </a:solidFill>
              </a:rPr>
              <a:t>Insights</a:t>
            </a:r>
          </a:p>
        </p:txBody>
      </p:sp>
      <p:sp>
        <p:nvSpPr>
          <p:cNvPr id="16" name="TextBox 15">
            <a:extLst>
              <a:ext uri="{FF2B5EF4-FFF2-40B4-BE49-F238E27FC236}">
                <a16:creationId xmlns:a16="http://schemas.microsoft.com/office/drawing/2014/main" id="{6AB930E3-F64B-3CAF-58E8-04FE32A3E508}"/>
              </a:ext>
            </a:extLst>
          </p:cNvPr>
          <p:cNvSpPr txBox="1"/>
          <p:nvPr/>
        </p:nvSpPr>
        <p:spPr>
          <a:xfrm>
            <a:off x="1935085" y="5050634"/>
            <a:ext cx="8859915" cy="1200329"/>
          </a:xfrm>
          <a:prstGeom prst="rect">
            <a:avLst/>
          </a:prstGeom>
          <a:noFill/>
        </p:spPr>
        <p:txBody>
          <a:bodyPr wrap="square">
            <a:spAutoFit/>
          </a:bodyPr>
          <a:lstStyle/>
          <a:p>
            <a:pPr marL="285750" indent="-285750">
              <a:buFont typeface="Arial" panose="020B0604020202020204" pitchFamily="34" charset="0"/>
              <a:buChar char="•"/>
            </a:pPr>
            <a:r>
              <a:rPr lang="en-US" dirty="0"/>
              <a:t>The number of unique products in fiscal year 2020 were </a:t>
            </a:r>
            <a:r>
              <a:rPr lang="en-US" dirty="0">
                <a:solidFill>
                  <a:srgbClr val="00B050"/>
                </a:solidFill>
              </a:rPr>
              <a:t>245</a:t>
            </a:r>
            <a:r>
              <a:rPr lang="en-US" dirty="0"/>
              <a:t> and in 2021 it has been increased by the count of </a:t>
            </a:r>
            <a:r>
              <a:rPr lang="en-US" dirty="0">
                <a:solidFill>
                  <a:srgbClr val="00B050"/>
                </a:solidFill>
              </a:rPr>
              <a:t>89</a:t>
            </a:r>
            <a:r>
              <a:rPr lang="en-US" dirty="0"/>
              <a:t> which is </a:t>
            </a:r>
            <a:r>
              <a:rPr lang="en-US" dirty="0">
                <a:solidFill>
                  <a:srgbClr val="00B050"/>
                </a:solidFill>
              </a:rPr>
              <a:t>36.33% more </a:t>
            </a:r>
            <a:r>
              <a:rPr lang="en-US" dirty="0"/>
              <a:t>than what was in the previous year. </a:t>
            </a:r>
          </a:p>
          <a:p>
            <a:pPr marL="285750" indent="-285750">
              <a:buFont typeface="Arial" panose="020B0604020202020204" pitchFamily="34" charset="0"/>
              <a:buChar char="•"/>
            </a:pPr>
            <a:r>
              <a:rPr lang="en-US" dirty="0"/>
              <a:t>This shows that our products are well accepted by market,  and we can further introduce new products in future.</a:t>
            </a:r>
          </a:p>
        </p:txBody>
      </p:sp>
      <p:pic>
        <p:nvPicPr>
          <p:cNvPr id="2" name="Picture 1">
            <a:extLst>
              <a:ext uri="{FF2B5EF4-FFF2-40B4-BE49-F238E27FC236}">
                <a16:creationId xmlns:a16="http://schemas.microsoft.com/office/drawing/2014/main" id="{994777B8-AD65-4CA3-5CA7-56C655D2AC4D}"/>
              </a:ext>
            </a:extLst>
          </p:cNvPr>
          <p:cNvPicPr>
            <a:picLocks noChangeAspect="1"/>
          </p:cNvPicPr>
          <p:nvPr/>
        </p:nvPicPr>
        <p:blipFill>
          <a:blip r:embed="rId2"/>
          <a:stretch>
            <a:fillRect/>
          </a:stretch>
        </p:blipFill>
        <p:spPr>
          <a:xfrm>
            <a:off x="91361" y="2300709"/>
            <a:ext cx="5378757" cy="654238"/>
          </a:xfrm>
          <a:prstGeom prst="rect">
            <a:avLst/>
          </a:prstGeom>
        </p:spPr>
      </p:pic>
      <p:grpSp>
        <p:nvGrpSpPr>
          <p:cNvPr id="27" name="Group 26">
            <a:extLst>
              <a:ext uri="{FF2B5EF4-FFF2-40B4-BE49-F238E27FC236}">
                <a16:creationId xmlns:a16="http://schemas.microsoft.com/office/drawing/2014/main" id="{3CAB9E43-9660-0EA8-F9A6-FC11C2F2CBB4}"/>
              </a:ext>
            </a:extLst>
          </p:cNvPr>
          <p:cNvGrpSpPr/>
          <p:nvPr/>
        </p:nvGrpSpPr>
        <p:grpSpPr>
          <a:xfrm>
            <a:off x="7228206" y="1409002"/>
            <a:ext cx="4578493" cy="2755631"/>
            <a:chOff x="7174940" y="1651752"/>
            <a:chExt cx="4578493" cy="2755631"/>
          </a:xfrm>
        </p:grpSpPr>
        <p:pic>
          <p:nvPicPr>
            <p:cNvPr id="23" name="Picture 22">
              <a:extLst>
                <a:ext uri="{FF2B5EF4-FFF2-40B4-BE49-F238E27FC236}">
                  <a16:creationId xmlns:a16="http://schemas.microsoft.com/office/drawing/2014/main" id="{4F9F1200-C6DD-1545-3BAB-8A8FC38A15C3}"/>
                </a:ext>
              </a:extLst>
            </p:cNvPr>
            <p:cNvPicPr>
              <a:picLocks noChangeAspect="1"/>
            </p:cNvPicPr>
            <p:nvPr/>
          </p:nvPicPr>
          <p:blipFill>
            <a:blip r:embed="rId3"/>
            <a:stretch>
              <a:fillRect/>
            </a:stretch>
          </p:blipFill>
          <p:spPr>
            <a:xfrm>
              <a:off x="7174940" y="1651752"/>
              <a:ext cx="4578493" cy="2755631"/>
            </a:xfrm>
            <a:prstGeom prst="rect">
              <a:avLst/>
            </a:prstGeom>
          </p:spPr>
        </p:pic>
        <p:grpSp>
          <p:nvGrpSpPr>
            <p:cNvPr id="26" name="Group 25">
              <a:extLst>
                <a:ext uri="{FF2B5EF4-FFF2-40B4-BE49-F238E27FC236}">
                  <a16:creationId xmlns:a16="http://schemas.microsoft.com/office/drawing/2014/main" id="{832BE3BB-D9DA-E323-93E3-692D81148271}"/>
                </a:ext>
              </a:extLst>
            </p:cNvPr>
            <p:cNvGrpSpPr/>
            <p:nvPr/>
          </p:nvGrpSpPr>
          <p:grpSpPr>
            <a:xfrm>
              <a:off x="8814817" y="2048466"/>
              <a:ext cx="971151" cy="356612"/>
              <a:chOff x="7785008" y="1159385"/>
              <a:chExt cx="971151" cy="356612"/>
            </a:xfrm>
          </p:grpSpPr>
          <p:sp>
            <p:nvSpPr>
              <p:cNvPr id="24" name="Oval 23">
                <a:extLst>
                  <a:ext uri="{FF2B5EF4-FFF2-40B4-BE49-F238E27FC236}">
                    <a16:creationId xmlns:a16="http://schemas.microsoft.com/office/drawing/2014/main" id="{F8DF44AE-0D29-93CF-7E38-3142BFC214F9}"/>
                  </a:ext>
                </a:extLst>
              </p:cNvPr>
              <p:cNvSpPr/>
              <p:nvPr/>
            </p:nvSpPr>
            <p:spPr>
              <a:xfrm rot="20719606">
                <a:off x="7785008" y="1159385"/>
                <a:ext cx="971151" cy="3566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2"/>
                    </a:solidFill>
                  </a:rPr>
                  <a:t>36.33</a:t>
                </a:r>
                <a:r>
                  <a:rPr lang="en-US" sz="1600" dirty="0"/>
                  <a:t> </a:t>
                </a:r>
              </a:p>
            </p:txBody>
          </p:sp>
          <p:cxnSp>
            <p:nvCxnSpPr>
              <p:cNvPr id="25" name="Straight Arrow Connector 24">
                <a:extLst>
                  <a:ext uri="{FF2B5EF4-FFF2-40B4-BE49-F238E27FC236}">
                    <a16:creationId xmlns:a16="http://schemas.microsoft.com/office/drawing/2014/main" id="{A62492AB-EBD5-FD40-6EA8-EB5E02AEFF28}"/>
                  </a:ext>
                </a:extLst>
              </p:cNvPr>
              <p:cNvCxnSpPr/>
              <p:nvPr/>
            </p:nvCxnSpPr>
            <p:spPr>
              <a:xfrm flipH="1" flipV="1">
                <a:off x="8434378" y="1198646"/>
                <a:ext cx="62588" cy="198610"/>
              </a:xfrm>
              <a:prstGeom prst="straightConnector1">
                <a:avLst/>
              </a:prstGeom>
              <a:ln>
                <a:solidFill>
                  <a:srgbClr val="00B050"/>
                </a:solidFill>
                <a:tailEnd type="triangle"/>
              </a:ln>
            </p:spPr>
            <p:style>
              <a:lnRef idx="1">
                <a:schemeClr val="accent6"/>
              </a:lnRef>
              <a:fillRef idx="0">
                <a:schemeClr val="accent6"/>
              </a:fillRef>
              <a:effectRef idx="0">
                <a:schemeClr val="accent6"/>
              </a:effectRef>
              <a:fontRef idx="minor">
                <a:schemeClr val="tx1"/>
              </a:fontRef>
            </p:style>
          </p:cxnSp>
        </p:grpSp>
      </p:grpSp>
    </p:spTree>
    <p:extLst>
      <p:ext uri="{BB962C8B-B14F-4D97-AF65-F5344CB8AC3E}">
        <p14:creationId xmlns:p14="http://schemas.microsoft.com/office/powerpoint/2010/main" val="3983160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Illuminated technology network on a dark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a:effectLst/>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1416696"/>
            <a:ext cx="4713595" cy="1908699"/>
          </a:xfrm>
        </p:spPr>
        <p:txBody>
          <a:bodyPr vert="horz" wrap="square" lIns="0" tIns="0" rIns="0" bIns="0" rtlCol="0" anchor="b" anchorCtr="0">
            <a:normAutofit fontScale="90000"/>
          </a:bodyPr>
          <a:lstStyle/>
          <a:p>
            <a:r>
              <a:rPr lang="en-US" sz="2400" b="1" dirty="0">
                <a:latin typeface="Roboto" panose="020B0604020202020204" pitchFamily="2" charset="0"/>
              </a:rPr>
              <a:t>Provide a report with all the unique product counts for each segment and sort them in descending order of product counts. </a:t>
            </a:r>
            <a:br>
              <a:rPr lang="en-US" sz="2400" b="1" dirty="0">
                <a:latin typeface="Roboto" panose="020B0604020202020204" pitchFamily="2" charset="0"/>
              </a:rPr>
            </a:br>
            <a:br>
              <a:rPr lang="en-US" sz="2400" b="1" dirty="0">
                <a:latin typeface="Roboto" panose="020B0604020202020204" pitchFamily="2" charset="0"/>
              </a:rPr>
            </a:br>
            <a:r>
              <a:rPr lang="en-US" sz="2400" b="1" dirty="0">
                <a:latin typeface="Roboto" panose="020B0604020202020204" pitchFamily="2" charset="0"/>
              </a:rPr>
              <a:t>The final output contains 2 fields segment and product_count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8</a:t>
            </a:fld>
            <a:endParaRPr lang="en-US"/>
          </a:p>
        </p:txBody>
      </p:sp>
      <p:sp>
        <p:nvSpPr>
          <p:cNvPr id="6" name="TextBox 5">
            <a:extLst>
              <a:ext uri="{FF2B5EF4-FFF2-40B4-BE49-F238E27FC236}">
                <a16:creationId xmlns:a16="http://schemas.microsoft.com/office/drawing/2014/main" id="{B929320B-4914-0C67-BC4B-7360BBC49118}"/>
              </a:ext>
            </a:extLst>
          </p:cNvPr>
          <p:cNvSpPr txBox="1"/>
          <p:nvPr/>
        </p:nvSpPr>
        <p:spPr>
          <a:xfrm>
            <a:off x="550863" y="427279"/>
            <a:ext cx="3275413" cy="584775"/>
          </a:xfrm>
          <a:prstGeom prst="rect">
            <a:avLst/>
          </a:prstGeom>
          <a:noFill/>
        </p:spPr>
        <p:txBody>
          <a:bodyPr wrap="square">
            <a:spAutoFit/>
          </a:bodyPr>
          <a:lstStyle/>
          <a:p>
            <a:r>
              <a:rPr lang="en-US" sz="3200" kern="1200" dirty="0">
                <a:solidFill>
                  <a:srgbClr val="FFC000"/>
                </a:solidFill>
                <a:latin typeface="Amasis MT Pro" panose="020B0604020202020204" pitchFamily="18" charset="0"/>
              </a:rPr>
              <a:t>Request 3:</a:t>
            </a:r>
            <a:endParaRPr lang="en-US" sz="3200" dirty="0">
              <a:solidFill>
                <a:srgbClr val="FFC000"/>
              </a:solidFill>
            </a:endParaRPr>
          </a:p>
        </p:txBody>
      </p:sp>
      <p:sp>
        <p:nvSpPr>
          <p:cNvPr id="10" name="TextBox 9">
            <a:extLst>
              <a:ext uri="{FF2B5EF4-FFF2-40B4-BE49-F238E27FC236}">
                <a16:creationId xmlns:a16="http://schemas.microsoft.com/office/drawing/2014/main" id="{BA0B062F-67DB-F462-0BE8-6468F982C7E8}"/>
              </a:ext>
            </a:extLst>
          </p:cNvPr>
          <p:cNvSpPr txBox="1"/>
          <p:nvPr/>
        </p:nvSpPr>
        <p:spPr>
          <a:xfrm>
            <a:off x="8343708" y="831921"/>
            <a:ext cx="1605155" cy="584775"/>
          </a:xfrm>
          <a:prstGeom prst="rect">
            <a:avLst/>
          </a:prstGeom>
          <a:noFill/>
        </p:spPr>
        <p:txBody>
          <a:bodyPr wrap="square">
            <a:spAutoFit/>
          </a:bodyPr>
          <a:lstStyle/>
          <a:p>
            <a:r>
              <a:rPr lang="en-US" sz="3200" dirty="0">
                <a:solidFill>
                  <a:srgbClr val="FFC000"/>
                </a:solidFill>
                <a:latin typeface="Amasis MT Pro" panose="020B0604020202020204" pitchFamily="18" charset="0"/>
              </a:rPr>
              <a:t>Output</a:t>
            </a:r>
            <a:r>
              <a:rPr lang="en-US" sz="3200" kern="1200" dirty="0">
                <a:solidFill>
                  <a:srgbClr val="FFC000"/>
                </a:solidFill>
                <a:latin typeface="Amasis MT Pro" panose="020B0604020202020204" pitchFamily="18" charset="0"/>
              </a:rPr>
              <a:t>:</a:t>
            </a:r>
            <a:endParaRPr lang="en-US" sz="3200" dirty="0">
              <a:solidFill>
                <a:srgbClr val="FFC000"/>
              </a:solidFill>
            </a:endParaRPr>
          </a:p>
        </p:txBody>
      </p:sp>
      <p:pic>
        <p:nvPicPr>
          <p:cNvPr id="9" name="Picture 8">
            <a:extLst>
              <a:ext uri="{FF2B5EF4-FFF2-40B4-BE49-F238E27FC236}">
                <a16:creationId xmlns:a16="http://schemas.microsoft.com/office/drawing/2014/main" id="{26885A1C-8D17-8D89-176C-8FD6228152D6}"/>
              </a:ext>
            </a:extLst>
          </p:cNvPr>
          <p:cNvPicPr>
            <a:picLocks noChangeAspect="1"/>
          </p:cNvPicPr>
          <p:nvPr/>
        </p:nvPicPr>
        <p:blipFill>
          <a:blip r:embed="rId4"/>
          <a:stretch>
            <a:fillRect/>
          </a:stretch>
        </p:blipFill>
        <p:spPr>
          <a:xfrm>
            <a:off x="7598472" y="1561654"/>
            <a:ext cx="3095625" cy="2400300"/>
          </a:xfrm>
          <a:prstGeom prst="rect">
            <a:avLst/>
          </a:prstGeom>
        </p:spPr>
      </p:pic>
    </p:spTree>
    <p:extLst>
      <p:ext uri="{BB962C8B-B14F-4D97-AF65-F5344CB8AC3E}">
        <p14:creationId xmlns:p14="http://schemas.microsoft.com/office/powerpoint/2010/main" val="3660297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1695834" y="196900"/>
            <a:ext cx="9099166" cy="755742"/>
          </a:xfrm>
        </p:spPr>
        <p:txBody>
          <a:bodyPr/>
          <a:lstStyle/>
          <a:p>
            <a:pPr algn="ctr"/>
            <a:r>
              <a:rPr lang="en-US" sz="4000" dirty="0">
                <a:solidFill>
                  <a:schemeClr val="accent3">
                    <a:lumMod val="60000"/>
                    <a:lumOff val="40000"/>
                  </a:schemeClr>
                </a:solidFill>
              </a:rPr>
              <a:t>Conversion of output to visual</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12" name="Arrow: Right 11">
            <a:extLst>
              <a:ext uri="{FF2B5EF4-FFF2-40B4-BE49-F238E27FC236}">
                <a16:creationId xmlns:a16="http://schemas.microsoft.com/office/drawing/2014/main" id="{658BEAF6-9179-57E2-02A1-B55C979E1E8F}"/>
              </a:ext>
            </a:extLst>
          </p:cNvPr>
          <p:cNvSpPr/>
          <p:nvPr/>
        </p:nvSpPr>
        <p:spPr>
          <a:xfrm>
            <a:off x="4714043" y="2259747"/>
            <a:ext cx="1518081" cy="381740"/>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6">
            <a:extLst>
              <a:ext uri="{FF2B5EF4-FFF2-40B4-BE49-F238E27FC236}">
                <a16:creationId xmlns:a16="http://schemas.microsoft.com/office/drawing/2014/main" id="{7E078909-1A28-3D97-DDA3-3B4D65DF0EF1}"/>
              </a:ext>
            </a:extLst>
          </p:cNvPr>
          <p:cNvSpPr txBox="1">
            <a:spLocks/>
          </p:cNvSpPr>
          <p:nvPr/>
        </p:nvSpPr>
        <p:spPr>
          <a:xfrm>
            <a:off x="1546417" y="4425138"/>
            <a:ext cx="9099166" cy="755742"/>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gn="ctr"/>
            <a:r>
              <a:rPr lang="en-US" sz="4000" dirty="0">
                <a:solidFill>
                  <a:schemeClr val="accent3">
                    <a:lumMod val="60000"/>
                    <a:lumOff val="40000"/>
                  </a:schemeClr>
                </a:solidFill>
              </a:rPr>
              <a:t>Insights</a:t>
            </a:r>
          </a:p>
        </p:txBody>
      </p:sp>
      <p:sp>
        <p:nvSpPr>
          <p:cNvPr id="16" name="TextBox 15">
            <a:extLst>
              <a:ext uri="{FF2B5EF4-FFF2-40B4-BE49-F238E27FC236}">
                <a16:creationId xmlns:a16="http://schemas.microsoft.com/office/drawing/2014/main" id="{6AB930E3-F64B-3CAF-58E8-04FE32A3E508}"/>
              </a:ext>
            </a:extLst>
          </p:cNvPr>
          <p:cNvSpPr txBox="1"/>
          <p:nvPr/>
        </p:nvSpPr>
        <p:spPr>
          <a:xfrm>
            <a:off x="1935085" y="5050634"/>
            <a:ext cx="8859915" cy="1200329"/>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rgbClr val="00B050"/>
                </a:solidFill>
              </a:rPr>
              <a:t>Notebook</a:t>
            </a:r>
            <a:r>
              <a:rPr lang="en-US" dirty="0"/>
              <a:t> segment has the </a:t>
            </a:r>
            <a:r>
              <a:rPr lang="en-US" dirty="0">
                <a:solidFill>
                  <a:srgbClr val="00B050"/>
                </a:solidFill>
              </a:rPr>
              <a:t>most</a:t>
            </a:r>
            <a:r>
              <a:rPr lang="en-US" dirty="0"/>
              <a:t> no of unique products while </a:t>
            </a:r>
            <a:r>
              <a:rPr lang="en-US" dirty="0">
                <a:solidFill>
                  <a:srgbClr val="FF0000"/>
                </a:solidFill>
              </a:rPr>
              <a:t>networking </a:t>
            </a:r>
            <a:r>
              <a:rPr lang="en-US" dirty="0"/>
              <a:t>has the </a:t>
            </a:r>
            <a:r>
              <a:rPr lang="en-US" dirty="0">
                <a:solidFill>
                  <a:srgbClr val="FF0000"/>
                </a:solidFill>
              </a:rPr>
              <a:t>least.</a:t>
            </a:r>
          </a:p>
          <a:p>
            <a:pPr marL="285750" indent="-285750" algn="just">
              <a:buFont typeface="Arial" panose="020B0604020202020204" pitchFamily="34" charset="0"/>
              <a:buChar char="•"/>
            </a:pPr>
            <a:r>
              <a:rPr lang="en-US" dirty="0"/>
              <a:t>We need to </a:t>
            </a:r>
            <a:r>
              <a:rPr lang="en-US" dirty="0">
                <a:solidFill>
                  <a:srgbClr val="00B050"/>
                </a:solidFill>
              </a:rPr>
              <a:t>increase</a:t>
            </a:r>
            <a:r>
              <a:rPr lang="en-US" dirty="0"/>
              <a:t> our products  in </a:t>
            </a:r>
            <a:r>
              <a:rPr lang="en-US" dirty="0">
                <a:solidFill>
                  <a:srgbClr val="FFC000"/>
                </a:solidFill>
              </a:rPr>
              <a:t>Desktop, Storage and Networking </a:t>
            </a:r>
            <a:r>
              <a:rPr lang="en-US" dirty="0"/>
              <a:t>segments as the number of unique products in this sections are </a:t>
            </a:r>
            <a:r>
              <a:rPr lang="en-US" dirty="0">
                <a:solidFill>
                  <a:srgbClr val="FF0000"/>
                </a:solidFill>
              </a:rPr>
              <a:t>very less </a:t>
            </a:r>
            <a:r>
              <a:rPr lang="en-US" dirty="0"/>
              <a:t>which as of now which might be even affecting our business revenue.</a:t>
            </a:r>
          </a:p>
        </p:txBody>
      </p:sp>
      <p:pic>
        <p:nvPicPr>
          <p:cNvPr id="3" name="Picture 2">
            <a:extLst>
              <a:ext uri="{FF2B5EF4-FFF2-40B4-BE49-F238E27FC236}">
                <a16:creationId xmlns:a16="http://schemas.microsoft.com/office/drawing/2014/main" id="{AF1F4ED9-E9CE-EB18-EB7B-E1D44151A69A}"/>
              </a:ext>
            </a:extLst>
          </p:cNvPr>
          <p:cNvPicPr>
            <a:picLocks noChangeAspect="1"/>
          </p:cNvPicPr>
          <p:nvPr/>
        </p:nvPicPr>
        <p:blipFill>
          <a:blip r:embed="rId2"/>
          <a:stretch>
            <a:fillRect/>
          </a:stretch>
        </p:blipFill>
        <p:spPr>
          <a:xfrm>
            <a:off x="834805" y="1421917"/>
            <a:ext cx="3095625" cy="2400300"/>
          </a:xfrm>
          <a:prstGeom prst="rect">
            <a:avLst/>
          </a:prstGeom>
        </p:spPr>
      </p:pic>
      <p:pic>
        <p:nvPicPr>
          <p:cNvPr id="9" name="Picture 8">
            <a:extLst>
              <a:ext uri="{FF2B5EF4-FFF2-40B4-BE49-F238E27FC236}">
                <a16:creationId xmlns:a16="http://schemas.microsoft.com/office/drawing/2014/main" id="{25AE6B77-A141-C388-4313-7C2B290D406C}"/>
              </a:ext>
            </a:extLst>
          </p:cNvPr>
          <p:cNvPicPr>
            <a:picLocks noChangeAspect="1"/>
          </p:cNvPicPr>
          <p:nvPr/>
        </p:nvPicPr>
        <p:blipFill>
          <a:blip r:embed="rId3"/>
          <a:stretch>
            <a:fillRect/>
          </a:stretch>
        </p:blipFill>
        <p:spPr>
          <a:xfrm>
            <a:off x="7056548" y="1157803"/>
            <a:ext cx="4584589" cy="2755631"/>
          </a:xfrm>
          <a:prstGeom prst="rect">
            <a:avLst/>
          </a:prstGeom>
        </p:spPr>
      </p:pic>
    </p:spTree>
    <p:extLst>
      <p:ext uri="{BB962C8B-B14F-4D97-AF65-F5344CB8AC3E}">
        <p14:creationId xmlns:p14="http://schemas.microsoft.com/office/powerpoint/2010/main" val="530382564"/>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{61C45326-9434-476C-A3B2-5F1D05059F21}tf33713516_win32</Template>
  <TotalTime>559</TotalTime>
  <Words>1293</Words>
  <Application>Microsoft Office PowerPoint</Application>
  <PresentationFormat>Widescreen</PresentationFormat>
  <Paragraphs>126</Paragraphs>
  <Slides>24</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Amasis MT Pro</vt:lpstr>
      <vt:lpstr>Arial</vt:lpstr>
      <vt:lpstr>Calibri</vt:lpstr>
      <vt:lpstr>Gill Sans MT</vt:lpstr>
      <vt:lpstr>poppins</vt:lpstr>
      <vt:lpstr>Roboto</vt:lpstr>
      <vt:lpstr>Walbaum Display</vt:lpstr>
      <vt:lpstr>3DFloatVTI</vt:lpstr>
      <vt:lpstr>Atliq Hardware’s Consumer Goods Ad_Hoc insights</vt:lpstr>
      <vt:lpstr>PowerPoint Presentation</vt:lpstr>
      <vt:lpstr>Understanding Atliq Hardware’s Business Model</vt:lpstr>
      <vt:lpstr>   Provide the list of markets in which customer "Atliq Exclusive" operates its business in the APAC region. </vt:lpstr>
      <vt:lpstr>Conversion of output to visual</vt:lpstr>
      <vt:lpstr>What is the percentage of unique product increase in 2021 vs 2020?  The final output contains these fields unique_products_2020, unique_products_2021, percentage_chg</vt:lpstr>
      <vt:lpstr>Conversion of output to visual</vt:lpstr>
      <vt:lpstr>Provide a report with all the unique product counts for each segment and sort them in descending order of product counts.   The final output contains 2 fields segment and product_count</vt:lpstr>
      <vt:lpstr>Conversion of output to visual</vt:lpstr>
      <vt:lpstr>Which segment had the most increase in unique products in 2021 vs 2020?  The final output contains these fields segment,product_count_2020,product_count_2021,difference</vt:lpstr>
      <vt:lpstr>Conversion of output to visual</vt:lpstr>
      <vt:lpstr>Get the products that have the highest and lowest manufacturing costs.   The final output should contain these fields product_code, product, manufacturing_cost</vt:lpstr>
      <vt:lpstr>Conversion of output to visual</vt:lpstr>
      <vt:lpstr>Generate a report which contains the top 5 customers who received an average high pre_invoice_discount_pct for the fiscal year 2021 and in the Indian market.  The final output contains these fields customer_code,customer, average_discount_percentage.</vt:lpstr>
      <vt:lpstr>Conversion of output to visual</vt:lpstr>
      <vt:lpstr>Get the complete report of the Gross sales amount for the customer “Atliq Exclusive” for each month . This analysis helps to get an idea of low and high-performing months and take strategic decisions.   The final report should contain these columns Month,year,Gross sales amount</vt:lpstr>
      <vt:lpstr>Conversion of output to visual</vt:lpstr>
      <vt:lpstr>In which quarter of 2020, got the maximum total_sold_quantity?  The final output contains Quarter, total_sold_quantity sorted by the total_sold_quantity</vt:lpstr>
      <vt:lpstr>Conversion of output to visual</vt:lpstr>
      <vt:lpstr>Which channel helped to bring more gross sales in the fiscal year 2021 and the percentage of contribution?  The final output contains these fields channel,gross_sales_mln,percentage</vt:lpstr>
      <vt:lpstr>Conversion of output to visual</vt:lpstr>
      <vt:lpstr>Get the Top 3 products in each division that have a high total_sold_quantity in the fiscal_year 2021?  The final output contains these fields division,product_code,product, total_qty_sold,rank_order</vt:lpstr>
      <vt:lpstr>Conversion of output to visual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Atliq Hardware’s Consumer Goods Ad-hoc insights</dc:title>
  <dc:creator>Patil, Yatesh Narayan [Student]</dc:creator>
  <cp:lastModifiedBy>Patil, Yatesh Narayan [Student]</cp:lastModifiedBy>
  <cp:revision>19</cp:revision>
  <dcterms:created xsi:type="dcterms:W3CDTF">2023-01-21T18:03:04Z</dcterms:created>
  <dcterms:modified xsi:type="dcterms:W3CDTF">2023-01-22T16:00:52Z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